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62"/>
  </p:notesMasterIdLst>
  <p:handoutMasterIdLst>
    <p:handoutMasterId r:id="rId63"/>
  </p:handoutMasterIdLst>
  <p:sldIdLst>
    <p:sldId id="357" r:id="rId2"/>
    <p:sldId id="511" r:id="rId3"/>
    <p:sldId id="554" r:id="rId4"/>
    <p:sldId id="544" r:id="rId5"/>
    <p:sldId id="545" r:id="rId6"/>
    <p:sldId id="260" r:id="rId7"/>
    <p:sldId id="527" r:id="rId8"/>
    <p:sldId id="515" r:id="rId9"/>
    <p:sldId id="392" r:id="rId10"/>
    <p:sldId id="393" r:id="rId11"/>
    <p:sldId id="551" r:id="rId12"/>
    <p:sldId id="394" r:id="rId13"/>
    <p:sldId id="504" r:id="rId14"/>
    <p:sldId id="535" r:id="rId15"/>
    <p:sldId id="401" r:id="rId16"/>
    <p:sldId id="520" r:id="rId17"/>
    <p:sldId id="521" r:id="rId18"/>
    <p:sldId id="522" r:id="rId19"/>
    <p:sldId id="523" r:id="rId20"/>
    <p:sldId id="517" r:id="rId21"/>
    <p:sldId id="518" r:id="rId22"/>
    <p:sldId id="532" r:id="rId23"/>
    <p:sldId id="519" r:id="rId24"/>
    <p:sldId id="524" r:id="rId25"/>
    <p:sldId id="525" r:id="rId26"/>
    <p:sldId id="557" r:id="rId27"/>
    <p:sldId id="558" r:id="rId28"/>
    <p:sldId id="559" r:id="rId29"/>
    <p:sldId id="552" r:id="rId30"/>
    <p:sldId id="553" r:id="rId31"/>
    <p:sldId id="526" r:id="rId32"/>
    <p:sldId id="308" r:id="rId33"/>
    <p:sldId id="377" r:id="rId34"/>
    <p:sldId id="516" r:id="rId35"/>
    <p:sldId id="433" r:id="rId36"/>
    <p:sldId id="379" r:id="rId37"/>
    <p:sldId id="380" r:id="rId38"/>
    <p:sldId id="369" r:id="rId39"/>
    <p:sldId id="370" r:id="rId40"/>
    <p:sldId id="371" r:id="rId41"/>
    <p:sldId id="376" r:id="rId42"/>
    <p:sldId id="330" r:id="rId43"/>
    <p:sldId id="266" r:id="rId44"/>
    <p:sldId id="556" r:id="rId45"/>
    <p:sldId id="398" r:id="rId46"/>
    <p:sldId id="441" r:id="rId47"/>
    <p:sldId id="343" r:id="rId48"/>
    <p:sldId id="363" r:id="rId49"/>
    <p:sldId id="364" r:id="rId50"/>
    <p:sldId id="542" r:id="rId51"/>
    <p:sldId id="514" r:id="rId52"/>
    <p:sldId id="400" r:id="rId53"/>
    <p:sldId id="402" r:id="rId54"/>
    <p:sldId id="549" r:id="rId55"/>
    <p:sldId id="550" r:id="rId56"/>
    <p:sldId id="531" r:id="rId57"/>
    <p:sldId id="541" r:id="rId58"/>
    <p:sldId id="453" r:id="rId59"/>
    <p:sldId id="555" r:id="rId60"/>
    <p:sldId id="456" r:id="rId61"/>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len Peters" initials="GP" lastIdx="25" clrIdx="0"/>
  <p:cmAuthor id="1" name="Robbie Andrew" initials="RMA" lastIdx="7" clrIdx="1"/>
  <p:cmAuthor id="2" name="Róisín Moriarty" initials="R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BDB"/>
    <a:srgbClr val="4CC0C6"/>
    <a:srgbClr val="00BBFF"/>
    <a:srgbClr val="CD0001"/>
    <a:srgbClr val="FFFF00"/>
    <a:srgbClr val="E767F5"/>
    <a:srgbClr val="9691FF"/>
    <a:srgbClr val="FFFF99"/>
    <a:srgbClr val="85B4FF"/>
    <a:srgbClr val="94B3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89011" autoAdjust="0"/>
  </p:normalViewPr>
  <p:slideViewPr>
    <p:cSldViewPr snapToGrid="0" snapToObjects="1">
      <p:cViewPr varScale="1">
        <p:scale>
          <a:sx n="88" d="100"/>
          <a:sy n="88" d="100"/>
        </p:scale>
        <p:origin x="1032" y="78"/>
      </p:cViewPr>
      <p:guideLst>
        <p:guide orient="horz" pos="2160"/>
        <p:guide pos="2880"/>
      </p:guideLst>
    </p:cSldViewPr>
  </p:slideViewPr>
  <p:outlineViewPr>
    <p:cViewPr>
      <p:scale>
        <a:sx n="33" d="100"/>
        <a:sy n="33" d="100"/>
      </p:scale>
      <p:origin x="0" y="-22776"/>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7" d="100"/>
          <a:sy n="67" d="100"/>
        </p:scale>
        <p:origin x="-2784"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564C029E-7C9F-44F0-9483-A858A034F989}" type="datetimeFigureOut">
              <a:rPr lang="en-GB" smtClean="0"/>
              <a:t>13/11/2017</a:t>
            </a:fld>
            <a:endParaRPr lang="en-GB"/>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DFD5FC64-9ED2-4B4F-9289-B34A2B3B643B}" type="slidenum">
              <a:rPr lang="en-GB" smtClean="0"/>
              <a:t>‹Nr.›</a:t>
            </a:fld>
            <a:endParaRPr lang="en-GB"/>
          </a:p>
        </p:txBody>
      </p:sp>
    </p:spTree>
    <p:extLst>
      <p:ext uri="{BB962C8B-B14F-4D97-AF65-F5344CB8AC3E}">
        <p14:creationId xmlns:p14="http://schemas.microsoft.com/office/powerpoint/2010/main" val="224531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FB69B255-88BD-4F42-ADBE-4B935312D154}" type="datetimeFigureOut">
              <a:rPr lang="en-GB" smtClean="0"/>
              <a:t>13/11/2017</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5"/>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66A96CF3-FF14-413A-A6F6-1451B2B663D0}" type="slidenum">
              <a:rPr lang="en-GB" smtClean="0"/>
              <a:t>‹Nr.›</a:t>
            </a:fld>
            <a:endParaRPr lang="en-GB"/>
          </a:p>
        </p:txBody>
      </p:sp>
    </p:spTree>
    <p:extLst>
      <p:ext uri="{BB962C8B-B14F-4D97-AF65-F5344CB8AC3E}">
        <p14:creationId xmlns:p14="http://schemas.microsoft.com/office/powerpoint/2010/main" val="411345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1</a:t>
            </a:fld>
            <a:endParaRPr lang="en-GB" dirty="0"/>
          </a:p>
        </p:txBody>
      </p:sp>
    </p:spTree>
    <p:extLst>
      <p:ext uri="{BB962C8B-B14F-4D97-AF65-F5344CB8AC3E}">
        <p14:creationId xmlns:p14="http://schemas.microsoft.com/office/powerpoint/2010/main" val="104278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pitchFamily="34" charset="-128"/>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2AF7ED-02E8-4768-BEDC-B41AF655250C}" type="slidenum">
              <a:rPr lang="en-GB" altLang="en-US" sz="1200">
                <a:latin typeface="Calibri" pitchFamily="34" charset="0"/>
              </a:rPr>
              <a:pPr eaLnBrk="1" hangingPunct="1"/>
              <a:t>10</a:t>
            </a:fld>
            <a:endParaRPr lang="en-GB" altLang="en-US" sz="1200">
              <a:latin typeface="Calibri" pitchFamily="34" charset="0"/>
            </a:endParaRPr>
          </a:p>
        </p:txBody>
      </p:sp>
    </p:spTree>
    <p:extLst>
      <p:ext uri="{BB962C8B-B14F-4D97-AF65-F5344CB8AC3E}">
        <p14:creationId xmlns:p14="http://schemas.microsoft.com/office/powerpoint/2010/main" val="145567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11</a:t>
            </a:fld>
            <a:endParaRPr lang="en-GB"/>
          </a:p>
        </p:txBody>
      </p:sp>
    </p:spTree>
    <p:extLst>
      <p:ext uri="{BB962C8B-B14F-4D97-AF65-F5344CB8AC3E}">
        <p14:creationId xmlns:p14="http://schemas.microsoft.com/office/powerpoint/2010/main" val="2743977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60A0B6-9CBE-4776-AA1A-ED59D3CAFE5E}" type="slidenum">
              <a:rPr lang="en-GB" altLang="en-US" sz="1200">
                <a:latin typeface="Calibri" pitchFamily="34" charset="0"/>
              </a:rPr>
              <a:pPr eaLnBrk="1" hangingPunct="1"/>
              <a:t>12</a:t>
            </a:fld>
            <a:endParaRPr lang="en-GB" altLang="en-US" sz="1200">
              <a:latin typeface="Calibri" pitchFamily="34" charset="0"/>
            </a:endParaRPr>
          </a:p>
        </p:txBody>
      </p:sp>
    </p:spTree>
    <p:extLst>
      <p:ext uri="{BB962C8B-B14F-4D97-AF65-F5344CB8AC3E}">
        <p14:creationId xmlns:p14="http://schemas.microsoft.com/office/powerpoint/2010/main" val="398025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60A0B6-9CBE-4776-AA1A-ED59D3CAFE5E}" type="slidenum">
              <a:rPr lang="en-GB" altLang="en-US" sz="1200">
                <a:latin typeface="Calibri" pitchFamily="34" charset="0"/>
              </a:rPr>
              <a:pPr eaLnBrk="1" hangingPunct="1"/>
              <a:t>13</a:t>
            </a:fld>
            <a:endParaRPr lang="en-GB" altLang="en-US" sz="1200">
              <a:latin typeface="Calibri" pitchFamily="34" charset="0"/>
            </a:endParaRPr>
          </a:p>
        </p:txBody>
      </p:sp>
    </p:spTree>
    <p:extLst>
      <p:ext uri="{BB962C8B-B14F-4D97-AF65-F5344CB8AC3E}">
        <p14:creationId xmlns:p14="http://schemas.microsoft.com/office/powerpoint/2010/main" val="115791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14</a:t>
            </a:fld>
            <a:endParaRPr lang="en-GB"/>
          </a:p>
        </p:txBody>
      </p:sp>
    </p:spTree>
    <p:extLst>
      <p:ext uri="{BB962C8B-B14F-4D97-AF65-F5344CB8AC3E}">
        <p14:creationId xmlns:p14="http://schemas.microsoft.com/office/powerpoint/2010/main" val="1710939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C0C9AB2-AD2C-49CC-BB13-ACE22CCFD459}" type="slidenum">
              <a:rPr lang="en-GB" altLang="en-US" sz="1200">
                <a:latin typeface="Calibri" pitchFamily="34" charset="0"/>
              </a:rPr>
              <a:pPr eaLnBrk="1" hangingPunct="1"/>
              <a:t>15</a:t>
            </a:fld>
            <a:endParaRPr lang="en-GB" altLang="en-US" sz="1200">
              <a:latin typeface="Calibri" pitchFamily="34" charset="0"/>
            </a:endParaRPr>
          </a:p>
        </p:txBody>
      </p:sp>
    </p:spTree>
    <p:extLst>
      <p:ext uri="{BB962C8B-B14F-4D97-AF65-F5344CB8AC3E}">
        <p14:creationId xmlns:p14="http://schemas.microsoft.com/office/powerpoint/2010/main" val="2076395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16</a:t>
            </a:fld>
            <a:endParaRPr lang="en-GB"/>
          </a:p>
        </p:txBody>
      </p:sp>
    </p:spTree>
    <p:extLst>
      <p:ext uri="{BB962C8B-B14F-4D97-AF65-F5344CB8AC3E}">
        <p14:creationId xmlns:p14="http://schemas.microsoft.com/office/powerpoint/2010/main" val="288261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17</a:t>
            </a:fld>
            <a:endParaRPr lang="en-GB"/>
          </a:p>
        </p:txBody>
      </p:sp>
    </p:spTree>
    <p:extLst>
      <p:ext uri="{BB962C8B-B14F-4D97-AF65-F5344CB8AC3E}">
        <p14:creationId xmlns:p14="http://schemas.microsoft.com/office/powerpoint/2010/main" val="385453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18</a:t>
            </a:fld>
            <a:endParaRPr lang="en-GB"/>
          </a:p>
        </p:txBody>
      </p:sp>
    </p:spTree>
    <p:extLst>
      <p:ext uri="{BB962C8B-B14F-4D97-AF65-F5344CB8AC3E}">
        <p14:creationId xmlns:p14="http://schemas.microsoft.com/office/powerpoint/2010/main" val="231034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19</a:t>
            </a:fld>
            <a:endParaRPr lang="en-GB"/>
          </a:p>
        </p:txBody>
      </p:sp>
    </p:spTree>
    <p:extLst>
      <p:ext uri="{BB962C8B-B14F-4D97-AF65-F5344CB8AC3E}">
        <p14:creationId xmlns:p14="http://schemas.microsoft.com/office/powerpoint/2010/main" val="37587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A96CF3-FF14-413A-A6F6-1451B2B663D0}" type="slidenum">
              <a:rPr lang="en-GB" smtClean="0"/>
              <a:t>2</a:t>
            </a:fld>
            <a:endParaRPr lang="en-GB"/>
          </a:p>
        </p:txBody>
      </p:sp>
    </p:spTree>
    <p:extLst>
      <p:ext uri="{BB962C8B-B14F-4D97-AF65-F5344CB8AC3E}">
        <p14:creationId xmlns:p14="http://schemas.microsoft.com/office/powerpoint/2010/main" val="1990662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20</a:t>
            </a:fld>
            <a:endParaRPr lang="en-GB"/>
          </a:p>
        </p:txBody>
      </p:sp>
    </p:spTree>
    <p:extLst>
      <p:ext uri="{BB962C8B-B14F-4D97-AF65-F5344CB8AC3E}">
        <p14:creationId xmlns:p14="http://schemas.microsoft.com/office/powerpoint/2010/main" val="774394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21</a:t>
            </a:fld>
            <a:endParaRPr lang="en-GB"/>
          </a:p>
        </p:txBody>
      </p:sp>
    </p:spTree>
    <p:extLst>
      <p:ext uri="{BB962C8B-B14F-4D97-AF65-F5344CB8AC3E}">
        <p14:creationId xmlns:p14="http://schemas.microsoft.com/office/powerpoint/2010/main" val="6958166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23</a:t>
            </a:fld>
            <a:endParaRPr lang="en-GB"/>
          </a:p>
        </p:txBody>
      </p:sp>
    </p:spTree>
    <p:extLst>
      <p:ext uri="{BB962C8B-B14F-4D97-AF65-F5344CB8AC3E}">
        <p14:creationId xmlns:p14="http://schemas.microsoft.com/office/powerpoint/2010/main" val="1037445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24</a:t>
            </a:fld>
            <a:endParaRPr lang="en-GB"/>
          </a:p>
        </p:txBody>
      </p:sp>
    </p:spTree>
    <p:extLst>
      <p:ext uri="{BB962C8B-B14F-4D97-AF65-F5344CB8AC3E}">
        <p14:creationId xmlns:p14="http://schemas.microsoft.com/office/powerpoint/2010/main" val="457643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25</a:t>
            </a:fld>
            <a:endParaRPr lang="en-GB"/>
          </a:p>
        </p:txBody>
      </p:sp>
    </p:spTree>
    <p:extLst>
      <p:ext uri="{BB962C8B-B14F-4D97-AF65-F5344CB8AC3E}">
        <p14:creationId xmlns:p14="http://schemas.microsoft.com/office/powerpoint/2010/main" val="1911777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57D31E-FBD4-40E8-940E-22357677B2C2}" type="slidenum">
              <a:rPr lang="en-GB" altLang="en-US" sz="1200">
                <a:latin typeface="Calibri" pitchFamily="34" charset="0"/>
              </a:rPr>
              <a:pPr eaLnBrk="1" hangingPunct="1"/>
              <a:t>26</a:t>
            </a:fld>
            <a:endParaRPr lang="en-GB" altLang="en-US" sz="1200">
              <a:latin typeface="Calibri" pitchFamily="34" charset="0"/>
            </a:endParaRPr>
          </a:p>
        </p:txBody>
      </p:sp>
    </p:spTree>
    <p:extLst>
      <p:ext uri="{BB962C8B-B14F-4D97-AF65-F5344CB8AC3E}">
        <p14:creationId xmlns:p14="http://schemas.microsoft.com/office/powerpoint/2010/main" val="2386894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2AF7ED-02E8-4768-BEDC-B41AF655250C}" type="slidenum">
              <a:rPr lang="en-GB" altLang="en-US" sz="1200">
                <a:latin typeface="Calibri" pitchFamily="34" charset="0"/>
              </a:rPr>
              <a:pPr eaLnBrk="1" hangingPunct="1"/>
              <a:t>27</a:t>
            </a:fld>
            <a:endParaRPr lang="en-GB" altLang="en-US" sz="1200">
              <a:latin typeface="Calibri" pitchFamily="34" charset="0"/>
            </a:endParaRPr>
          </a:p>
        </p:txBody>
      </p:sp>
    </p:spTree>
    <p:extLst>
      <p:ext uri="{BB962C8B-B14F-4D97-AF65-F5344CB8AC3E}">
        <p14:creationId xmlns:p14="http://schemas.microsoft.com/office/powerpoint/2010/main" val="3062263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2AF7ED-02E8-4768-BEDC-B41AF655250C}" type="slidenum">
              <a:rPr lang="en-GB" altLang="en-US" sz="1200">
                <a:latin typeface="Calibri" pitchFamily="34" charset="0"/>
              </a:rPr>
              <a:pPr eaLnBrk="1" hangingPunct="1"/>
              <a:t>28</a:t>
            </a:fld>
            <a:endParaRPr lang="en-GB" altLang="en-US" sz="1200">
              <a:latin typeface="Calibri" pitchFamily="34" charset="0"/>
            </a:endParaRPr>
          </a:p>
        </p:txBody>
      </p:sp>
    </p:spTree>
    <p:extLst>
      <p:ext uri="{BB962C8B-B14F-4D97-AF65-F5344CB8AC3E}">
        <p14:creationId xmlns:p14="http://schemas.microsoft.com/office/powerpoint/2010/main" val="408952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29</a:t>
            </a:fld>
            <a:endParaRPr lang="en-GB"/>
          </a:p>
        </p:txBody>
      </p:sp>
    </p:spTree>
    <p:extLst>
      <p:ext uri="{BB962C8B-B14F-4D97-AF65-F5344CB8AC3E}">
        <p14:creationId xmlns:p14="http://schemas.microsoft.com/office/powerpoint/2010/main" val="2870890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30</a:t>
            </a:fld>
            <a:endParaRPr lang="en-GB"/>
          </a:p>
        </p:txBody>
      </p:sp>
    </p:spTree>
    <p:extLst>
      <p:ext uri="{BB962C8B-B14F-4D97-AF65-F5344CB8AC3E}">
        <p14:creationId xmlns:p14="http://schemas.microsoft.com/office/powerpoint/2010/main" val="290090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E30E-0CE1-4546-8578-CFDF70330E34}"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666191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31</a:t>
            </a:fld>
            <a:endParaRPr lang="en-GB"/>
          </a:p>
        </p:txBody>
      </p:sp>
    </p:spTree>
    <p:extLst>
      <p:ext uri="{BB962C8B-B14F-4D97-AF65-F5344CB8AC3E}">
        <p14:creationId xmlns:p14="http://schemas.microsoft.com/office/powerpoint/2010/main" val="4222478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32</a:t>
            </a:fld>
            <a:endParaRPr lang="en-GB"/>
          </a:p>
        </p:txBody>
      </p:sp>
    </p:spTree>
    <p:extLst>
      <p:ext uri="{BB962C8B-B14F-4D97-AF65-F5344CB8AC3E}">
        <p14:creationId xmlns:p14="http://schemas.microsoft.com/office/powerpoint/2010/main" val="2662605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33</a:t>
            </a:fld>
            <a:endParaRPr lang="en-GB"/>
          </a:p>
        </p:txBody>
      </p:sp>
    </p:spTree>
    <p:extLst>
      <p:ext uri="{BB962C8B-B14F-4D97-AF65-F5344CB8AC3E}">
        <p14:creationId xmlns:p14="http://schemas.microsoft.com/office/powerpoint/2010/main" val="2094977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EB6ED56-3E3E-480A-BACB-F5A1EC149868}" type="slidenum">
              <a:rPr lang="en-GB" altLang="en-US" sz="1200">
                <a:latin typeface="Calibri" pitchFamily="34" charset="0"/>
              </a:rPr>
              <a:pPr eaLnBrk="1" hangingPunct="1"/>
              <a:t>35</a:t>
            </a:fld>
            <a:endParaRPr lang="en-GB" altLang="en-US" sz="1200">
              <a:latin typeface="Calibri" pitchFamily="34" charset="0"/>
            </a:endParaRPr>
          </a:p>
        </p:txBody>
      </p:sp>
    </p:spTree>
    <p:extLst>
      <p:ext uri="{BB962C8B-B14F-4D97-AF65-F5344CB8AC3E}">
        <p14:creationId xmlns:p14="http://schemas.microsoft.com/office/powerpoint/2010/main" val="5833461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36</a:t>
            </a:fld>
            <a:endParaRPr lang="en-GB"/>
          </a:p>
        </p:txBody>
      </p:sp>
    </p:spTree>
    <p:extLst>
      <p:ext uri="{BB962C8B-B14F-4D97-AF65-F5344CB8AC3E}">
        <p14:creationId xmlns:p14="http://schemas.microsoft.com/office/powerpoint/2010/main" val="589822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37</a:t>
            </a:fld>
            <a:endParaRPr lang="en-GB"/>
          </a:p>
        </p:txBody>
      </p:sp>
    </p:spTree>
    <p:extLst>
      <p:ext uri="{BB962C8B-B14F-4D97-AF65-F5344CB8AC3E}">
        <p14:creationId xmlns:p14="http://schemas.microsoft.com/office/powerpoint/2010/main" val="13530920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38</a:t>
            </a:fld>
            <a:endParaRPr lang="en-GB"/>
          </a:p>
        </p:txBody>
      </p:sp>
    </p:spTree>
    <p:extLst>
      <p:ext uri="{BB962C8B-B14F-4D97-AF65-F5344CB8AC3E}">
        <p14:creationId xmlns:p14="http://schemas.microsoft.com/office/powerpoint/2010/main" val="3893577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39</a:t>
            </a:fld>
            <a:endParaRPr lang="en-GB"/>
          </a:p>
        </p:txBody>
      </p:sp>
    </p:spTree>
    <p:extLst>
      <p:ext uri="{BB962C8B-B14F-4D97-AF65-F5344CB8AC3E}">
        <p14:creationId xmlns:p14="http://schemas.microsoft.com/office/powerpoint/2010/main" val="546277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40</a:t>
            </a:fld>
            <a:endParaRPr lang="en-GB"/>
          </a:p>
        </p:txBody>
      </p:sp>
    </p:spTree>
    <p:extLst>
      <p:ext uri="{BB962C8B-B14F-4D97-AF65-F5344CB8AC3E}">
        <p14:creationId xmlns:p14="http://schemas.microsoft.com/office/powerpoint/2010/main" val="1595143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41</a:t>
            </a:fld>
            <a:endParaRPr lang="en-GB"/>
          </a:p>
        </p:txBody>
      </p:sp>
    </p:spTree>
    <p:extLst>
      <p:ext uri="{BB962C8B-B14F-4D97-AF65-F5344CB8AC3E}">
        <p14:creationId xmlns:p14="http://schemas.microsoft.com/office/powerpoint/2010/main" val="3430660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a:t>
            </a:fld>
            <a:endParaRPr lang="en-GB"/>
          </a:p>
        </p:txBody>
      </p:sp>
    </p:spTree>
    <p:extLst>
      <p:ext uri="{BB962C8B-B14F-4D97-AF65-F5344CB8AC3E}">
        <p14:creationId xmlns:p14="http://schemas.microsoft.com/office/powerpoint/2010/main" val="2130935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42</a:t>
            </a:fld>
            <a:endParaRPr lang="en-GB"/>
          </a:p>
        </p:txBody>
      </p:sp>
    </p:spTree>
    <p:extLst>
      <p:ext uri="{BB962C8B-B14F-4D97-AF65-F5344CB8AC3E}">
        <p14:creationId xmlns:p14="http://schemas.microsoft.com/office/powerpoint/2010/main" val="2305425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43</a:t>
            </a:fld>
            <a:endParaRPr lang="en-GB"/>
          </a:p>
        </p:txBody>
      </p:sp>
    </p:spTree>
    <p:extLst>
      <p:ext uri="{BB962C8B-B14F-4D97-AF65-F5344CB8AC3E}">
        <p14:creationId xmlns:p14="http://schemas.microsoft.com/office/powerpoint/2010/main" val="1659091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44</a:t>
            </a:fld>
            <a:endParaRPr lang="en-GB"/>
          </a:p>
        </p:txBody>
      </p:sp>
    </p:spTree>
    <p:extLst>
      <p:ext uri="{BB962C8B-B14F-4D97-AF65-F5344CB8AC3E}">
        <p14:creationId xmlns:p14="http://schemas.microsoft.com/office/powerpoint/2010/main" val="956304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pitchFamily="34"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337EE7-9737-4C56-86EE-540ED3004FD1}" type="slidenum">
              <a:rPr lang="en-GB" altLang="en-US" sz="1200">
                <a:latin typeface="Calibri" pitchFamily="34" charset="0"/>
              </a:rPr>
              <a:pPr eaLnBrk="1" hangingPunct="1"/>
              <a:t>45</a:t>
            </a:fld>
            <a:endParaRPr lang="en-GB" altLang="en-US" sz="1200">
              <a:latin typeface="Calibri" pitchFamily="34" charset="0"/>
            </a:endParaRPr>
          </a:p>
        </p:txBody>
      </p:sp>
    </p:spTree>
    <p:extLst>
      <p:ext uri="{BB962C8B-B14F-4D97-AF65-F5344CB8AC3E}">
        <p14:creationId xmlns:p14="http://schemas.microsoft.com/office/powerpoint/2010/main" val="2737671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46</a:t>
            </a:fld>
            <a:endParaRPr lang="en-GB"/>
          </a:p>
        </p:txBody>
      </p:sp>
    </p:spTree>
    <p:extLst>
      <p:ext uri="{BB962C8B-B14F-4D97-AF65-F5344CB8AC3E}">
        <p14:creationId xmlns:p14="http://schemas.microsoft.com/office/powerpoint/2010/main" val="15455123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47</a:t>
            </a:fld>
            <a:endParaRPr lang="en-GB"/>
          </a:p>
        </p:txBody>
      </p:sp>
    </p:spTree>
    <p:extLst>
      <p:ext uri="{BB962C8B-B14F-4D97-AF65-F5344CB8AC3E}">
        <p14:creationId xmlns:p14="http://schemas.microsoft.com/office/powerpoint/2010/main" val="2542484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48</a:t>
            </a:fld>
            <a:endParaRPr lang="en-GB"/>
          </a:p>
        </p:txBody>
      </p:sp>
    </p:spTree>
    <p:extLst>
      <p:ext uri="{BB962C8B-B14F-4D97-AF65-F5344CB8AC3E}">
        <p14:creationId xmlns:p14="http://schemas.microsoft.com/office/powerpoint/2010/main" val="7769035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49</a:t>
            </a:fld>
            <a:endParaRPr lang="en-GB"/>
          </a:p>
        </p:txBody>
      </p:sp>
    </p:spTree>
    <p:extLst>
      <p:ext uri="{BB962C8B-B14F-4D97-AF65-F5344CB8AC3E}">
        <p14:creationId xmlns:p14="http://schemas.microsoft.com/office/powerpoint/2010/main" val="713629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50</a:t>
            </a:fld>
            <a:endParaRPr lang="en-GB"/>
          </a:p>
        </p:txBody>
      </p:sp>
    </p:spTree>
    <p:extLst>
      <p:ext uri="{BB962C8B-B14F-4D97-AF65-F5344CB8AC3E}">
        <p14:creationId xmlns:p14="http://schemas.microsoft.com/office/powerpoint/2010/main" val="1122274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51</a:t>
            </a:fld>
            <a:endParaRPr lang="en-GB"/>
          </a:p>
        </p:txBody>
      </p:sp>
    </p:spTree>
    <p:extLst>
      <p:ext uri="{BB962C8B-B14F-4D97-AF65-F5344CB8AC3E}">
        <p14:creationId xmlns:p14="http://schemas.microsoft.com/office/powerpoint/2010/main" val="274804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a:t>
            </a:fld>
            <a:endParaRPr lang="en-GB"/>
          </a:p>
        </p:txBody>
      </p:sp>
    </p:spTree>
    <p:extLst>
      <p:ext uri="{BB962C8B-B14F-4D97-AF65-F5344CB8AC3E}">
        <p14:creationId xmlns:p14="http://schemas.microsoft.com/office/powerpoint/2010/main" val="27863138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24FDEAA-6AC7-4D18-AC57-B3E47BB54ADE}" type="slidenum">
              <a:rPr lang="en-GB" altLang="en-US" sz="1200">
                <a:latin typeface="Calibri" pitchFamily="34" charset="0"/>
              </a:rPr>
              <a:pPr eaLnBrk="1" hangingPunct="1"/>
              <a:t>52</a:t>
            </a:fld>
            <a:endParaRPr lang="en-GB" altLang="en-US" sz="1200">
              <a:latin typeface="Calibri" pitchFamily="34" charset="0"/>
            </a:endParaRPr>
          </a:p>
        </p:txBody>
      </p:sp>
    </p:spTree>
    <p:extLst>
      <p:ext uri="{BB962C8B-B14F-4D97-AF65-F5344CB8AC3E}">
        <p14:creationId xmlns:p14="http://schemas.microsoft.com/office/powerpoint/2010/main" val="82102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pitchFamily="34"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B270B78-9103-4898-B9C2-CC7814D7C695}" type="slidenum">
              <a:rPr lang="en-GB" altLang="en-US" sz="1200">
                <a:latin typeface="Calibri" pitchFamily="34" charset="0"/>
              </a:rPr>
              <a:pPr eaLnBrk="1" hangingPunct="1"/>
              <a:t>53</a:t>
            </a:fld>
            <a:endParaRPr lang="en-GB" altLang="en-US" sz="1200">
              <a:latin typeface="Calibri" pitchFamily="34" charset="0"/>
            </a:endParaRPr>
          </a:p>
        </p:txBody>
      </p:sp>
    </p:spTree>
    <p:extLst>
      <p:ext uri="{BB962C8B-B14F-4D97-AF65-F5344CB8AC3E}">
        <p14:creationId xmlns:p14="http://schemas.microsoft.com/office/powerpoint/2010/main" val="30366006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54</a:t>
            </a:fld>
            <a:endParaRPr lang="en-GB"/>
          </a:p>
        </p:txBody>
      </p:sp>
    </p:spTree>
    <p:extLst>
      <p:ext uri="{BB962C8B-B14F-4D97-AF65-F5344CB8AC3E}">
        <p14:creationId xmlns:p14="http://schemas.microsoft.com/office/powerpoint/2010/main" val="915219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55</a:t>
            </a:fld>
            <a:endParaRPr lang="en-GB"/>
          </a:p>
        </p:txBody>
      </p:sp>
    </p:spTree>
    <p:extLst>
      <p:ext uri="{BB962C8B-B14F-4D97-AF65-F5344CB8AC3E}">
        <p14:creationId xmlns:p14="http://schemas.microsoft.com/office/powerpoint/2010/main" val="41697830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57</a:t>
            </a:fld>
            <a:endParaRPr lang="en-GB"/>
          </a:p>
        </p:txBody>
      </p:sp>
    </p:spTree>
    <p:extLst>
      <p:ext uri="{BB962C8B-B14F-4D97-AF65-F5344CB8AC3E}">
        <p14:creationId xmlns:p14="http://schemas.microsoft.com/office/powerpoint/2010/main" val="15513917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58</a:t>
            </a:fld>
            <a:endParaRPr lang="en-GB"/>
          </a:p>
        </p:txBody>
      </p:sp>
    </p:spTree>
    <p:extLst>
      <p:ext uri="{BB962C8B-B14F-4D97-AF65-F5344CB8AC3E}">
        <p14:creationId xmlns:p14="http://schemas.microsoft.com/office/powerpoint/2010/main" val="14366466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solidFill>
                  <a:prstClr val="black"/>
                </a:solidFill>
                <a:latin typeface="Calibri"/>
              </a:rPr>
              <a:pPr/>
              <a:t>59</a:t>
            </a:fld>
            <a:endParaRPr lang="en-GB">
              <a:solidFill>
                <a:prstClr val="black"/>
              </a:solidFill>
              <a:latin typeface="Calibri"/>
            </a:endParaRPr>
          </a:p>
        </p:txBody>
      </p:sp>
    </p:spTree>
    <p:extLst>
      <p:ext uri="{BB962C8B-B14F-4D97-AF65-F5344CB8AC3E}">
        <p14:creationId xmlns:p14="http://schemas.microsoft.com/office/powerpoint/2010/main" val="5426743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60</a:t>
            </a:fld>
            <a:endParaRPr lang="en-GB"/>
          </a:p>
        </p:txBody>
      </p:sp>
    </p:spTree>
    <p:extLst>
      <p:ext uri="{BB962C8B-B14F-4D97-AF65-F5344CB8AC3E}">
        <p14:creationId xmlns:p14="http://schemas.microsoft.com/office/powerpoint/2010/main" val="143664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6</a:t>
            </a:fld>
            <a:endParaRPr lang="en-GB"/>
          </a:p>
        </p:txBody>
      </p:sp>
    </p:spTree>
    <p:extLst>
      <p:ext uri="{BB962C8B-B14F-4D97-AF65-F5344CB8AC3E}">
        <p14:creationId xmlns:p14="http://schemas.microsoft.com/office/powerpoint/2010/main" val="889571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pitchFamily="34"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AA1A846-0450-4544-B379-6655C2F2EDA8}" type="slidenum">
              <a:rPr lang="en-GB" altLang="en-US" sz="1200">
                <a:latin typeface="Calibri" pitchFamily="34" charset="0"/>
              </a:rPr>
              <a:pPr eaLnBrk="1" hangingPunct="1"/>
              <a:t>7</a:t>
            </a:fld>
            <a:endParaRPr lang="en-GB" altLang="en-US" sz="1200">
              <a:latin typeface="Calibri" pitchFamily="34" charset="0"/>
            </a:endParaRPr>
          </a:p>
        </p:txBody>
      </p:sp>
    </p:spTree>
    <p:extLst>
      <p:ext uri="{BB962C8B-B14F-4D97-AF65-F5344CB8AC3E}">
        <p14:creationId xmlns:p14="http://schemas.microsoft.com/office/powerpoint/2010/main" val="302660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8</a:t>
            </a:fld>
            <a:endParaRPr lang="en-GB"/>
          </a:p>
        </p:txBody>
      </p:sp>
    </p:spTree>
    <p:extLst>
      <p:ext uri="{BB962C8B-B14F-4D97-AF65-F5344CB8AC3E}">
        <p14:creationId xmlns:p14="http://schemas.microsoft.com/office/powerpoint/2010/main" val="1155079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7813A4D-BB52-4C9A-8E92-0A5DF4BD01BD}" type="slidenum">
              <a:rPr lang="en-GB" altLang="en-US" sz="1200">
                <a:latin typeface="Calibri" pitchFamily="34" charset="0"/>
              </a:rPr>
              <a:pPr eaLnBrk="1" hangingPunct="1"/>
              <a:t>9</a:t>
            </a:fld>
            <a:endParaRPr lang="en-GB" altLang="en-US" sz="1200">
              <a:latin typeface="Calibri" pitchFamily="34" charset="0"/>
            </a:endParaRPr>
          </a:p>
        </p:txBody>
      </p:sp>
    </p:spTree>
    <p:extLst>
      <p:ext uri="{BB962C8B-B14F-4D97-AF65-F5344CB8AC3E}">
        <p14:creationId xmlns:p14="http://schemas.microsoft.com/office/powerpoint/2010/main" val="1271670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GCP Logo 4:3"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 y="31285"/>
            <a:ext cx="3176645" cy="1361030"/>
          </a:xfrm>
          <a:prstGeom prst="rect">
            <a:avLst/>
          </a:prstGeom>
        </p:spPr>
      </p:pic>
      <p:sp>
        <p:nvSpPr>
          <p:cNvPr id="11" name="Title 10"/>
          <p:cNvSpPr>
            <a:spLocks noGrp="1"/>
          </p:cNvSpPr>
          <p:nvPr>
            <p:ph type="title"/>
          </p:nvPr>
        </p:nvSpPr>
        <p:spPr>
          <a:xfrm>
            <a:off x="558063" y="1934633"/>
            <a:ext cx="8229600" cy="1143000"/>
          </a:xfrm>
        </p:spPr>
        <p:txBody>
          <a:bodyPr/>
          <a:lstStyle>
            <a:lvl1pPr>
              <a:defRPr b="0">
                <a:solidFill>
                  <a:srgbClr val="4C9BDB"/>
                </a:solidFill>
                <a:latin typeface="Calibri"/>
                <a:cs typeface="Calibri"/>
              </a:defRPr>
            </a:lvl1pPr>
          </a:lstStyle>
          <a:p>
            <a:r>
              <a:rPr lang="en-GB" dirty="0"/>
              <a:t>Click to edit Master title style</a:t>
            </a:r>
            <a:endParaRPr lang="en-US" dirty="0"/>
          </a:p>
        </p:txBody>
      </p:sp>
      <p:sp>
        <p:nvSpPr>
          <p:cNvPr id="20" name="Text Placeholder 19"/>
          <p:cNvSpPr>
            <a:spLocks noGrp="1"/>
          </p:cNvSpPr>
          <p:nvPr>
            <p:ph type="body" sz="quarter" idx="11"/>
          </p:nvPr>
        </p:nvSpPr>
        <p:spPr>
          <a:xfrm>
            <a:off x="558067" y="2930241"/>
            <a:ext cx="8229599" cy="2211388"/>
          </a:xfrm>
        </p:spPr>
        <p:txBody>
          <a:bodyPr/>
          <a:lstStyle>
            <a:lvl1pPr marL="0" indent="0" algn="ctr">
              <a:buFontTx/>
              <a:buNone/>
              <a:defRPr sz="13000" b="0">
                <a:solidFill>
                  <a:srgbClr val="4C9BDB"/>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p>
        </p:txBody>
      </p:sp>
      <p:pic>
        <p:nvPicPr>
          <p:cNvPr id="6" name="GCP Logo Widescreen" descr="GCProject-white-CMJN.jpg" hidden="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2382484" cy="1361030"/>
          </a:xfrm>
          <a:prstGeom prst="rect">
            <a:avLst/>
          </a:prstGeom>
        </p:spPr>
      </p:pic>
    </p:spTree>
    <p:extLst>
      <p:ext uri="{BB962C8B-B14F-4D97-AF65-F5344CB8AC3E}">
        <p14:creationId xmlns:p14="http://schemas.microsoft.com/office/powerpoint/2010/main" val="5863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lvl1pPr>
              <a:defRPr b="1">
                <a:solidFill>
                  <a:srgbClr val="4C9BDB"/>
                </a:solidFill>
                <a:latin typeface="Calibri"/>
                <a:cs typeface="Calibri"/>
              </a:defRPr>
            </a:lvl1pPr>
          </a:lstStyle>
          <a:p>
            <a:r>
              <a:rPr lang="en-GB" dirty="0"/>
              <a:t>Click to edit Master title style</a:t>
            </a:r>
            <a:endParaRPr lang="en-US" dirty="0"/>
          </a:p>
        </p:txBody>
      </p:sp>
      <p:sp>
        <p:nvSpPr>
          <p:cNvPr id="4" name="Text Placeholder 3"/>
          <p:cNvSpPr>
            <a:spLocks noGrp="1"/>
          </p:cNvSpPr>
          <p:nvPr>
            <p:ph type="body" sz="quarter" idx="10"/>
          </p:nvPr>
        </p:nvSpPr>
        <p:spPr>
          <a:xfrm>
            <a:off x="457200" y="4440246"/>
            <a:ext cx="8229600" cy="1633537"/>
          </a:xfrm>
        </p:spPr>
        <p:txBody>
          <a:bodyPr anchor="ctr"/>
          <a:lstStyle>
            <a:lvl1pPr marL="0" indent="0" algn="ctr">
              <a:buFontTx/>
              <a:buNone/>
              <a:defRPr>
                <a:solidFill>
                  <a:srgbClr val="4C9BDB"/>
                </a:solidFill>
                <a:latin typeface="Calibri"/>
                <a:cs typeface="Calibri"/>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dirty="0"/>
              <a:t>Click to edit Master text styles</a:t>
            </a:r>
          </a:p>
        </p:txBody>
      </p:sp>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810" y="8"/>
            <a:ext cx="1311834" cy="746125"/>
          </a:xfrm>
          <a:prstGeom prst="rect">
            <a:avLst/>
          </a:prstGeom>
        </p:spPr>
      </p:pic>
      <p:pic>
        <p:nvPicPr>
          <p:cNvPr id="8"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8"/>
            <a:ext cx="1741456" cy="746125"/>
          </a:xfrm>
          <a:prstGeom prst="rect">
            <a:avLst/>
          </a:prstGeom>
        </p:spPr>
      </p:pic>
      <p:cxnSp>
        <p:nvCxnSpPr>
          <p:cNvPr id="6" name="Straight Connector 5"/>
          <p:cNvCxnSpPr/>
          <p:nvPr userDrawn="1"/>
        </p:nvCxnSpPr>
        <p:spPr>
          <a:xfrm>
            <a:off x="0" y="746125"/>
            <a:ext cx="9144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3191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9"/>
          <p:cNvSpPr>
            <a:spLocks noGrp="1"/>
          </p:cNvSpPr>
          <p:nvPr>
            <p:ph type="title" hasCustomPrompt="1"/>
          </p:nvPr>
        </p:nvSpPr>
        <p:spPr>
          <a:xfrm>
            <a:off x="1856108" y="119646"/>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810" y="8"/>
            <a:ext cx="1311834" cy="746125"/>
          </a:xfrm>
          <a:prstGeom prst="rect">
            <a:avLst/>
          </a:prstGeom>
        </p:spPr>
      </p:pic>
      <p:pic>
        <p:nvPicPr>
          <p:cNvPr id="5"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8"/>
            <a:ext cx="1741456" cy="746125"/>
          </a:xfrm>
          <a:prstGeom prst="rect">
            <a:avLst/>
          </a:prstGeom>
        </p:spPr>
      </p:pic>
      <p:cxnSp>
        <p:nvCxnSpPr>
          <p:cNvPr id="6" name="Straight Connector 5"/>
          <p:cNvCxnSpPr/>
          <p:nvPr userDrawn="1"/>
        </p:nvCxnSpPr>
        <p:spPr>
          <a:xfrm>
            <a:off x="0" y="746125"/>
            <a:ext cx="9144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3711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40004" y="1440000"/>
            <a:ext cx="8080375" cy="4680000"/>
          </a:xfrm>
        </p:spPr>
        <p:txBody>
          <a:bodyPr anchor="ctr"/>
          <a:lstStyle>
            <a:lvl1pPr>
              <a:defRPr>
                <a:solidFill>
                  <a:srgbClr val="4C9BDB"/>
                </a:solidFill>
              </a:defRPr>
            </a:lvl1pPr>
          </a:lstStyle>
          <a:p>
            <a:endParaRPr lang="en-US" dirty="0"/>
          </a:p>
        </p:txBody>
      </p:sp>
      <p:pic>
        <p:nvPicPr>
          <p:cNvPr id="5"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810" y="8"/>
            <a:ext cx="1311834" cy="746125"/>
          </a:xfrm>
          <a:prstGeom prst="rect">
            <a:avLst/>
          </a:prstGeom>
        </p:spPr>
      </p:pic>
      <p:sp>
        <p:nvSpPr>
          <p:cNvPr id="10" name="Title 9"/>
          <p:cNvSpPr>
            <a:spLocks noGrp="1"/>
          </p:cNvSpPr>
          <p:nvPr>
            <p:ph type="title" hasCustomPrompt="1"/>
          </p:nvPr>
        </p:nvSpPr>
        <p:spPr>
          <a:xfrm>
            <a:off x="1856108" y="119646"/>
            <a:ext cx="7287891" cy="506849"/>
          </a:xfrm>
        </p:spPr>
        <p:txBody>
          <a:bodyP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97695" y="823853"/>
            <a:ext cx="8958385" cy="684212"/>
          </a:xfrm>
        </p:spPr>
        <p:txBody>
          <a:bodyPr anchor="ctr">
            <a:normAutofit/>
          </a:bodyPr>
          <a:lstStyle>
            <a:lvl1pPr marL="0" indent="0" algn="ctr">
              <a:buNone/>
              <a:defRPr sz="1800" b="0">
                <a:solidFill>
                  <a:srgbClr val="4C9BDB"/>
                </a:solidFill>
                <a:latin typeface="Calibri"/>
                <a:cs typeface="Calibri"/>
              </a:defRPr>
            </a:lvl1pPr>
            <a:lvl3pPr marL="914400" indent="0">
              <a:buNone/>
              <a:defRPr/>
            </a:lvl3pPr>
          </a:lstStyle>
          <a:p>
            <a:pPr lvl="0"/>
            <a:r>
              <a:rPr lang="en-GB" dirty="0"/>
              <a:t>Click to edit Master text styles</a:t>
            </a:r>
          </a:p>
        </p:txBody>
      </p:sp>
      <p:sp>
        <p:nvSpPr>
          <p:cNvPr id="11" name="Text Placeholder 2"/>
          <p:cNvSpPr>
            <a:spLocks noGrp="1"/>
          </p:cNvSpPr>
          <p:nvPr>
            <p:ph type="body" sz="quarter" idx="12"/>
          </p:nvPr>
        </p:nvSpPr>
        <p:spPr>
          <a:xfrm>
            <a:off x="97695" y="5692800"/>
            <a:ext cx="8958385" cy="1077321"/>
          </a:xfrm>
        </p:spPr>
        <p:txBody>
          <a:bodyPr anchor="b" anchorCtr="0">
            <a:normAutofit/>
          </a:bodyPr>
          <a:lstStyle>
            <a:lvl1pPr marL="0" indent="0" algn="ctr">
              <a:buNone/>
              <a:defRPr sz="1400" b="0">
                <a:solidFill>
                  <a:srgbClr val="4C9BDB"/>
                </a:solidFill>
                <a:latin typeface="Calibri"/>
                <a:cs typeface="Calibri"/>
              </a:defRPr>
            </a:lvl1pPr>
            <a:lvl3pPr marL="914400" indent="0">
              <a:buNone/>
              <a:defRPr/>
            </a:lvl3pPr>
          </a:lstStyle>
          <a:p>
            <a:pPr lvl="0"/>
            <a:r>
              <a:rPr lang="en-GB" dirty="0"/>
              <a:t>Click to edit Master text styles</a:t>
            </a:r>
          </a:p>
        </p:txBody>
      </p:sp>
      <p:pic>
        <p:nvPicPr>
          <p:cNvPr id="9"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8"/>
            <a:ext cx="1741456" cy="746125"/>
          </a:xfrm>
          <a:prstGeom prst="rect">
            <a:avLst/>
          </a:prstGeom>
        </p:spPr>
      </p:pic>
      <p:cxnSp>
        <p:nvCxnSpPr>
          <p:cNvPr id="6" name="Straight Connector 5"/>
          <p:cNvCxnSpPr/>
          <p:nvPr userDrawn="1"/>
        </p:nvCxnSpPr>
        <p:spPr>
          <a:xfrm>
            <a:off x="0" y="746125"/>
            <a:ext cx="9144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9093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7" name="GCP Logo Widescre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810" y="8"/>
            <a:ext cx="1311834" cy="746125"/>
          </a:xfrm>
          <a:prstGeom prst="rect">
            <a:avLst/>
          </a:prstGeom>
        </p:spPr>
      </p:pic>
      <p:pic>
        <p:nvPicPr>
          <p:cNvPr id="5" name="GCP Logo 4:3" descr="GCProject-white-CMJN.jp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8"/>
            <a:ext cx="1741456" cy="746125"/>
          </a:xfrm>
          <a:prstGeom prst="rect">
            <a:avLst/>
          </a:prstGeom>
        </p:spPr>
      </p:pic>
      <p:cxnSp>
        <p:nvCxnSpPr>
          <p:cNvPr id="6" name="Straight Connector 5"/>
          <p:cNvCxnSpPr/>
          <p:nvPr userDrawn="1"/>
        </p:nvCxnSpPr>
        <p:spPr>
          <a:xfrm>
            <a:off x="0" y="746125"/>
            <a:ext cx="9144000" cy="0"/>
          </a:xfrm>
          <a:prstGeom prst="line">
            <a:avLst/>
          </a:prstGeom>
          <a:ln>
            <a:solidFill>
              <a:schemeClr val="tx1">
                <a:lumMod val="65000"/>
                <a:lumOff val="35000"/>
              </a:schemeClr>
            </a:solidFill>
          </a:ln>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46"/>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Tree>
    <p:extLst>
      <p:ext uri="{BB962C8B-B14F-4D97-AF65-F5344CB8AC3E}">
        <p14:creationId xmlns:p14="http://schemas.microsoft.com/office/powerpoint/2010/main" val="35277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rgbClr val="4CB2FF"/>
                </a:solidFill>
              </a:defRPr>
            </a:lvl1pPr>
          </a:lstStyle>
          <a:p>
            <a:fld id="{9D1B81D1-339F-824C-BF8B-C1100CBE37FC}" type="datetimeFigureOut">
              <a:rPr lang="en-US" smtClean="0"/>
              <a:pPr/>
              <a:t>11/13/2017</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rgbClr val="4CB2FF"/>
                </a:solidFill>
              </a:defRPr>
            </a:lvl1pPr>
          </a:lstStyle>
          <a:p>
            <a:endParaRPr lang="en-US"/>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rgbClr val="4CB2FF"/>
                </a:solidFill>
              </a:defRPr>
            </a:lvl1pPr>
          </a:lstStyle>
          <a:p>
            <a:fld id="{15A9F3D0-B985-0345-B86B-74512F59448E}" type="slidenum">
              <a:rPr lang="en-US" smtClean="0"/>
              <a:pPr/>
              <a:t>‹Nr.›</a:t>
            </a:fld>
            <a:endParaRPr lang="en-US"/>
          </a:p>
        </p:txBody>
      </p:sp>
    </p:spTree>
    <p:extLst>
      <p:ext uri="{BB962C8B-B14F-4D97-AF65-F5344CB8AC3E}">
        <p14:creationId xmlns:p14="http://schemas.microsoft.com/office/powerpoint/2010/main" val="2884718407"/>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68" r:id="rId3"/>
    <p:sldLayoutId id="2147483677" r:id="rId4"/>
    <p:sldLayoutId id="2147483681" r:id="rId5"/>
  </p:sldLayoutIdLst>
  <p:txStyles>
    <p:titleStyle>
      <a:lvl1pPr algn="ctr" defTabSz="457200" rtl="0" eaLnBrk="1" latinLnBrk="0" hangingPunct="1">
        <a:spcBef>
          <a:spcPct val="0"/>
        </a:spcBef>
        <a:buNone/>
        <a:defRPr sz="4400" kern="1200">
          <a:solidFill>
            <a:srgbClr val="4C9BDB"/>
          </a:solidFill>
          <a:latin typeface=""/>
          <a:ea typeface="+mj-ea"/>
          <a:cs typeface=""/>
        </a:defRPr>
      </a:lvl1pPr>
    </p:titleStyle>
    <p:body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doi.org/10.5194/essd-2017-123" TargetMode="External"/><Relationship Id="rId4" Type="http://schemas.openxmlformats.org/officeDocument/2006/relationships/hyperlink" Target="http://cdiac.ornl.gov/trends/emis/meth_reg.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doi.org/10.5194/essd-2017-123" TargetMode="External"/><Relationship Id="rId4" Type="http://schemas.openxmlformats.org/officeDocument/2006/relationships/hyperlink" Target="https://dx.doi.org/10.1088/1748-9326/aa966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2017-123"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cdiac.ornl.gov/trends/emis/meth_reg.html" TargetMode="External"/><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doi.org/10.5194/essd-2017-123" TargetMode="External"/><Relationship Id="rId5" Type="http://schemas.openxmlformats.org/officeDocument/2006/relationships/hyperlink" Target="http://www.imf.org/external/ns/cs.aspx?id=29" TargetMode="External"/><Relationship Id="rId4" Type="http://schemas.openxmlformats.org/officeDocument/2006/relationships/hyperlink" Target="http://www.iea.org/publications/freepublications/publication/co2-emissions-from-fuel-combustion-highlights-2015.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2017-12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doi.org/10.5194/essd-2017-123" TargetMode="External"/><Relationship Id="rId4" Type="http://schemas.openxmlformats.org/officeDocument/2006/relationships/hyperlink" Target="http://unstats.un.org/unsd/default.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2017-12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2017-123"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doi.org/10.5194/essd-2017-123" TargetMode="External"/><Relationship Id="rId4" Type="http://schemas.openxmlformats.org/officeDocument/2006/relationships/hyperlink" Target="http://cdiac.ornl.gov/trends/emis/meth_reg.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2017-12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doi.org/10.5194/essd-2017-123"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doi.org/10.5194/essd-2017-123" TargetMode="External"/><Relationship Id="rId4" Type="http://schemas.openxmlformats.org/officeDocument/2006/relationships/hyperlink" Target="http://cdiac.ornl.gov/trends/emis/meth_reg.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hyperlink" Target="http://www.globalcarbonproject.org/carbonbudget/" TargetMode="External"/><Relationship Id="rId4" Type="http://schemas.openxmlformats.org/officeDocument/2006/relationships/hyperlink" Target="https://dx.doi.org/10.1088/1748-9326/aa9662"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x.doi.org/10.1088/1748-9326/aa9662" TargetMode="External"/><Relationship Id="rId2" Type="http://schemas.openxmlformats.org/officeDocument/2006/relationships/hyperlink" Target="http://www.bp.com/content/dam/bp/pdf/energy-economics/statistical-review-2016/bp-statistical-review-of-world-energy-2016-full-report.pdf" TargetMode="Externa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www.globalcarbonproject.org/carbonbudget/"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hyperlink" Target="http://www.globalcarbonproject.org/carbonbudget/" TargetMode="External"/><Relationship Id="rId4" Type="http://schemas.openxmlformats.org/officeDocument/2006/relationships/hyperlink" Target="https://doi.org/10.5194/essd-2017-12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doi.org/10.5194/essd-2017-123" TargetMode="External"/><Relationship Id="rId5" Type="http://schemas.openxmlformats.org/officeDocument/2006/relationships/hyperlink" Target="http://dx.doi.org/10.1038/nclimate1783" TargetMode="External"/><Relationship Id="rId4" Type="http://schemas.openxmlformats.org/officeDocument/2006/relationships/hyperlink" Target="http://cdiac.ornl.gov/trends/emis/meth_reg.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lobalcarbonproject.org/carbonbudget/"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tntcat.iiasa.ac.at/SspDb/dsd?Action=htmlpage&amp;page=welcome" TargetMode="External"/><Relationship Id="rId4" Type="http://schemas.openxmlformats.org/officeDocument/2006/relationships/hyperlink" Target="http://dx.doi.org/10.1016/j.gloenvcha.2016.05.009"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tntcat.iiasa.ac.at/SspDb/dsd?Action=htmlpage&amp;page=welcome" TargetMode="External"/><Relationship Id="rId4" Type="http://schemas.openxmlformats.org/officeDocument/2006/relationships/hyperlink" Target="http://dx.doi.org/10.1016/j.gloenvcha.2016.05.009"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tntcat.iiasa.ac.at/SspDb/dsd?Action=htmlpage&amp;page=welcome" TargetMode="External"/><Relationship Id="rId4" Type="http://schemas.openxmlformats.org/officeDocument/2006/relationships/hyperlink" Target="http://dx.doi.org/10.1016/j.gloenvcha.2016.05.009"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s://dx.doi.org/10.1088/1748-9326/aa966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s://dx.doi.org/10.1088/1748-9326/aa966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globalcarbonproject.org/carbonbudget/"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www.globalcarbonproject.org/carbonbudget/" TargetMode="External"/><Relationship Id="rId4" Type="http://schemas.openxmlformats.org/officeDocument/2006/relationships/hyperlink" Target="https://doi.org/10.5194/essd-2017-123"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nas.org/content/108/21/8903" TargetMode="External"/><Relationship Id="rId2" Type="http://schemas.openxmlformats.org/officeDocument/2006/relationships/image" Target="../media/image36.png"/><Relationship Id="rId1" Type="http://schemas.openxmlformats.org/officeDocument/2006/relationships/slideLayout" Target="../slideLayouts/slideLayout4.xml"/><Relationship Id="rId5" Type="http://schemas.openxmlformats.org/officeDocument/2006/relationships/hyperlink" Target="http://www.globalcarbonproject.org/" TargetMode="External"/><Relationship Id="rId4" Type="http://schemas.openxmlformats.org/officeDocument/2006/relationships/hyperlink" Target="https://doi.org/10.5194/essd-2017-123"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7"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doi.org/10.5194/essd-2017-123" TargetMode="External"/><Relationship Id="rId4" Type="http://schemas.openxmlformats.org/officeDocument/2006/relationships/hyperlink" Target="http://www.pnas.org/content/108/21/8903"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biogeosciences.net/9/3247/2012/bg-9-3247-2012.html"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37.xml.rels><?xml version="1.0" encoding="UTF-8" standalone="yes"?>
<Relationships xmlns="http://schemas.openxmlformats.org/package/2006/relationships"><Relationship Id="rId3" Type="http://schemas.openxmlformats.org/officeDocument/2006/relationships/hyperlink" Target="http://dx.doi.org/10.1088/1748-9326/8/3/034011"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globalcarbonproject.org/carbonbudget/" TargetMode="External"/><Relationship Id="rId3" Type="http://schemas.openxmlformats.org/officeDocument/2006/relationships/image" Target="../media/image40.png"/><Relationship Id="rId7" Type="http://schemas.openxmlformats.org/officeDocument/2006/relationships/hyperlink" Target="https://doi.org/10.5194/essd-2017-123"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doi.org/10.5194/acp-10-11707-2010" TargetMode="External"/><Relationship Id="rId5" Type="http://schemas.openxmlformats.org/officeDocument/2006/relationships/hyperlink" Target="http://dx.doi.org/10.1002/2014GB004997" TargetMode="External"/><Relationship Id="rId4" Type="http://schemas.openxmlformats.org/officeDocument/2006/relationships/hyperlink" Target="https://dx.doi.org/10.1002/2016GB005546" TargetMode="External"/><Relationship Id="rId9" Type="http://schemas.openxmlformats.org/officeDocument/2006/relationships/image" Target="../media/image41.jp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doi.org/10.5194/essdd-2017-123"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doi.org/10.1038/s41558-017-0013-9" TargetMode="External"/><Relationship Id="rId5" Type="http://schemas.openxmlformats.org/officeDocument/2006/relationships/image" Target="../media/image5.png"/><Relationship Id="rId4" Type="http://schemas.openxmlformats.org/officeDocument/2006/relationships/hyperlink" Target="https://doi.org/10.1088/1748-9326/aa9662" TargetMode="Externa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hyperlink" Target="https://doi.org/10.5194/essd-2017-123" TargetMode="External"/><Relationship Id="rId3" Type="http://schemas.openxmlformats.org/officeDocument/2006/relationships/image" Target="../media/image42.png"/><Relationship Id="rId7" Type="http://schemas.openxmlformats.org/officeDocument/2006/relationships/hyperlink" Target="https://doi.org/10.5194/acp-10-11707-2010"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dx.doi.org/10.1002/2014GB004997" TargetMode="External"/><Relationship Id="rId11" Type="http://schemas.openxmlformats.org/officeDocument/2006/relationships/image" Target="../media/image41.jpg"/><Relationship Id="rId5" Type="http://schemas.openxmlformats.org/officeDocument/2006/relationships/hyperlink" Target="https://dx.doi.org/10.1002/2016GB005546" TargetMode="External"/><Relationship Id="rId10" Type="http://schemas.openxmlformats.org/officeDocument/2006/relationships/image" Target="../media/image43.jpg"/><Relationship Id="rId4" Type="http://schemas.openxmlformats.org/officeDocument/2006/relationships/hyperlink" Target="http://cdiac.ornl.gov/trends/emis/meth_reg.html" TargetMode="External"/><Relationship Id="rId9" Type="http://schemas.openxmlformats.org/officeDocument/2006/relationships/hyperlink" Target="http://www.globalcarbonproject.org/carbonbudget/"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cdiac.ornl.gov/trends/emis/meth_reg.html" TargetMode="External"/><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doi.org/10.5194/essd-2017-123" TargetMode="External"/><Relationship Id="rId5" Type="http://schemas.openxmlformats.org/officeDocument/2006/relationships/hyperlink" Target="http://dx.doi.org/10.1002/2014GB004997" TargetMode="External"/><Relationship Id="rId4" Type="http://schemas.openxmlformats.org/officeDocument/2006/relationships/hyperlink" Target="https://dx.doi.org/10.1002/2016GB005546"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hyperlink" Target="http://cdiac.ornl.gov/trends/emis/meth_reg.html" TargetMode="External"/><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doi.org/10.5194/essd-2017-123" TargetMode="External"/><Relationship Id="rId5" Type="http://schemas.openxmlformats.org/officeDocument/2006/relationships/hyperlink" Target="http://dx.doi.org/10.1002/2014GB004997" TargetMode="External"/><Relationship Id="rId4" Type="http://schemas.openxmlformats.org/officeDocument/2006/relationships/hyperlink" Target="https://dx.doi.org/10.1002/2016GB005546"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globalcarbonproject.org/carbonbudget/" TargetMode="External"/><Relationship Id="rId13" Type="http://schemas.openxmlformats.org/officeDocument/2006/relationships/image" Target="../media/image48.jpg"/><Relationship Id="rId3" Type="http://schemas.openxmlformats.org/officeDocument/2006/relationships/hyperlink" Target="http://cdiac.ornl.gov/trends/emis/meth_reg.html" TargetMode="External"/><Relationship Id="rId7" Type="http://schemas.openxmlformats.org/officeDocument/2006/relationships/hyperlink" Target="https://doi.org/10.5194/essd-2017-123" TargetMode="External"/><Relationship Id="rId12" Type="http://schemas.openxmlformats.org/officeDocument/2006/relationships/image" Target="../media/image47.jp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dx.doi.org/10.1002/2014GB004997" TargetMode="External"/><Relationship Id="rId11" Type="http://schemas.openxmlformats.org/officeDocument/2006/relationships/image" Target="../media/image46.jpg"/><Relationship Id="rId5" Type="http://schemas.openxmlformats.org/officeDocument/2006/relationships/hyperlink" Target="https://dx.doi.org/10.1002/2016GB005546" TargetMode="External"/><Relationship Id="rId10" Type="http://schemas.openxmlformats.org/officeDocument/2006/relationships/image" Target="../media/image43.jpg"/><Relationship Id="rId4" Type="http://schemas.openxmlformats.org/officeDocument/2006/relationships/hyperlink" Target="http://www.esrl.noaa.gov/gmd/ccgg/trends/" TargetMode="External"/><Relationship Id="rId9" Type="http://schemas.openxmlformats.org/officeDocument/2006/relationships/image" Target="../media/image41.jpg"/></Relationships>
</file>

<file path=ppt/slides/_rels/slide45.xml.rels><?xml version="1.0" encoding="UTF-8" standalone="yes"?>
<Relationships xmlns="http://schemas.openxmlformats.org/package/2006/relationships"><Relationship Id="rId8" Type="http://schemas.openxmlformats.org/officeDocument/2006/relationships/hyperlink" Target="https://dx.doi.org/10.5194/bg-10-2169-2013" TargetMode="External"/><Relationship Id="rId3" Type="http://schemas.openxmlformats.org/officeDocument/2006/relationships/hyperlink" Target="http://cdiac.ornl.gov/trends/emis/meth_reg.html" TargetMode="External"/><Relationship Id="rId7" Type="http://schemas.openxmlformats.org/officeDocument/2006/relationships/hyperlink" Target="http://www.atmos-chem-phys.net/13/2793/2013/acp-13-2793-2013.html" TargetMode="External"/><Relationship Id="rId12"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dx.doi.org/10.1002/2014GB004997" TargetMode="External"/><Relationship Id="rId11" Type="http://schemas.openxmlformats.org/officeDocument/2006/relationships/hyperlink" Target="http://www.globalcarbonproject.org/carbonbudget/" TargetMode="External"/><Relationship Id="rId5" Type="http://schemas.openxmlformats.org/officeDocument/2006/relationships/hyperlink" Target="https://dx.doi.org/10.1002/2016GB005546" TargetMode="External"/><Relationship Id="rId10" Type="http://schemas.openxmlformats.org/officeDocument/2006/relationships/hyperlink" Target="https://doi.org/10.5194/essd-2017-123" TargetMode="External"/><Relationship Id="rId4" Type="http://schemas.openxmlformats.org/officeDocument/2006/relationships/hyperlink" Target="http://www.esrl.noaa.gov/gmd/ccgg/trends/" TargetMode="External"/><Relationship Id="rId9" Type="http://schemas.openxmlformats.org/officeDocument/2006/relationships/hyperlink" Target="https://dx.doi.org/10.1002/2013GB004739"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doi.org/10.5194/essd-2017-123" TargetMode="External"/><Relationship Id="rId13" Type="http://schemas.openxmlformats.org/officeDocument/2006/relationships/image" Target="../media/image47.jpg"/><Relationship Id="rId3" Type="http://schemas.openxmlformats.org/officeDocument/2006/relationships/image" Target="../media/image50.png"/><Relationship Id="rId7" Type="http://schemas.openxmlformats.org/officeDocument/2006/relationships/hyperlink" Target="http://dx.doi.org/10.1002/2014GB004997" TargetMode="External"/><Relationship Id="rId12" Type="http://schemas.openxmlformats.org/officeDocument/2006/relationships/image" Target="../media/image46.jp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hyperlink" Target="https://dx.doi.org/10.1002/2016GB005546" TargetMode="External"/><Relationship Id="rId11" Type="http://schemas.openxmlformats.org/officeDocument/2006/relationships/image" Target="../media/image43.jpg"/><Relationship Id="rId5" Type="http://schemas.openxmlformats.org/officeDocument/2006/relationships/hyperlink" Target="http://www.esrl.noaa.gov/gmd/ccgg/trends/" TargetMode="External"/><Relationship Id="rId10" Type="http://schemas.openxmlformats.org/officeDocument/2006/relationships/image" Target="../media/image41.jpg"/><Relationship Id="rId4" Type="http://schemas.openxmlformats.org/officeDocument/2006/relationships/hyperlink" Target="http://cdiac.ornl.gov/trends/emis/meth_reg.html" TargetMode="External"/><Relationship Id="rId9" Type="http://schemas.openxmlformats.org/officeDocument/2006/relationships/hyperlink" Target="http://www.globalcarbonproject.org/carbonbudget/" TargetMode="External"/><Relationship Id="rId14" Type="http://schemas.openxmlformats.org/officeDocument/2006/relationships/image" Target="../media/image48.jpg"/></Relationships>
</file>

<file path=ppt/slides/_rels/slide47.xml.rels><?xml version="1.0" encoding="UTF-8" standalone="yes"?>
<Relationships xmlns="http://schemas.openxmlformats.org/package/2006/relationships"><Relationship Id="rId3" Type="http://schemas.openxmlformats.org/officeDocument/2006/relationships/hyperlink" Target="http://www.esrl.noaa.gov/gmd/ccgg/trends/"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hyperlink" Target="http://www.globalcarbonproject.org/carbonbudget/"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s://doi.org/10.5194/essd-2017-123" TargetMode="External"/><Relationship Id="rId5" Type="http://schemas.openxmlformats.org/officeDocument/2006/relationships/hyperlink" Target="https://doi.org/10.5194/essd-8-383-2016" TargetMode="External"/><Relationship Id="rId4" Type="http://schemas.openxmlformats.org/officeDocument/2006/relationships/hyperlink" Target="https://www.socat.info/"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s://doi.org/10.5194/essd-2017-123"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globalcarbonproject.org/carbonbudget" TargetMode="Externa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mailto:philippe.ciais@lsce.ipsl.fr" TargetMode="External"/><Relationship Id="rId5" Type="http://schemas.openxmlformats.org/officeDocument/2006/relationships/hyperlink" Target="http://www.globalcarbonatlas.org/" TargetMode="External"/><Relationship Id="rId4" Type="http://schemas.openxmlformats.org/officeDocument/2006/relationships/hyperlink" Target="mailto:Pep.Canadell@csiro.au"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s://doi.org/10.5194/essd-2017-123"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s://doi.org/10.5194/essd-2017-123"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www.atmos-chem-phys.net/13/2793/2013/acp-13-2793-2013.html" TargetMode="External"/><Relationship Id="rId13" Type="http://schemas.openxmlformats.org/officeDocument/2006/relationships/image" Target="../media/image56.png"/><Relationship Id="rId3" Type="http://schemas.openxmlformats.org/officeDocument/2006/relationships/hyperlink" Target="http://shrinkthatfootprint.com/burning-the-carbon-sink" TargetMode="External"/><Relationship Id="rId7" Type="http://schemas.openxmlformats.org/officeDocument/2006/relationships/hyperlink" Target="http://dx.doi.org/10.1002/2014GB004997" TargetMode="External"/><Relationship Id="rId12" Type="http://schemas.openxmlformats.org/officeDocument/2006/relationships/hyperlink" Target="http://www.globalcarbonproject.org/carbonbudget/" TargetMode="External"/><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hyperlink" Target="https://dx.doi.org/10.1002/2016GB005546" TargetMode="External"/><Relationship Id="rId11" Type="http://schemas.openxmlformats.org/officeDocument/2006/relationships/hyperlink" Target="https://doi.org/10.5194/essd-2017-123" TargetMode="External"/><Relationship Id="rId5" Type="http://schemas.openxmlformats.org/officeDocument/2006/relationships/hyperlink" Target="http://www.esrl.noaa.gov/gmd/ccgg/trends/" TargetMode="External"/><Relationship Id="rId10" Type="http://schemas.openxmlformats.org/officeDocument/2006/relationships/hyperlink" Target="https://dx.doi.org/10.1002/2013GB004739" TargetMode="External"/><Relationship Id="rId4" Type="http://schemas.openxmlformats.org/officeDocument/2006/relationships/hyperlink" Target="http://cdiac.ornl.gov/trends/emis/meth_reg.html" TargetMode="External"/><Relationship Id="rId9" Type="http://schemas.openxmlformats.org/officeDocument/2006/relationships/hyperlink" Target="https://dx.doi.org/10.5194/bg-10-2169-2013"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hyperlink" Target="https://doi.org/10.5194/essd-2017-123" TargetMode="External"/><Relationship Id="rId5" Type="http://schemas.openxmlformats.org/officeDocument/2006/relationships/hyperlink" Target="https://scripps.ucsd.edu/" TargetMode="External"/><Relationship Id="rId4" Type="http://schemas.openxmlformats.org/officeDocument/2006/relationships/hyperlink" Target="http://www.esrl.noaa.gov/gmd/ccgg/trends/"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oi.org/10.1038/s41558-017-0013-9"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image" Target="../media/image58.png"/><Relationship Id="rId4" Type="http://schemas.openxmlformats.org/officeDocument/2006/relationships/hyperlink" Target="http://www.globalcarbonproject.org/carbonbudget/"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s://doi.org/10.1038/s41558-017-0013-9"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hyperlink" Target="http://dx.doi.org/10.1038/nclimate3063" TargetMode="External"/><Relationship Id="rId7" Type="http://schemas.openxmlformats.org/officeDocument/2006/relationships/hyperlink" Target="https://scripps.ucsd.edu/" TargetMode="External"/><Relationship Id="rId2" Type="http://schemas.openxmlformats.org/officeDocument/2006/relationships/hyperlink" Target="http://www.metoffice.gov.uk/research/climate/seasonal-to-decadal/long-range/forecasts/co2-forecast" TargetMode="External"/><Relationship Id="rId1" Type="http://schemas.openxmlformats.org/officeDocument/2006/relationships/slideLayout" Target="../slideLayouts/slideLayout4.xml"/><Relationship Id="rId6" Type="http://schemas.openxmlformats.org/officeDocument/2006/relationships/hyperlink" Target="http://www.esrl.noaa.gov/gmd/ccgg/trends/" TargetMode="External"/><Relationship Id="rId5" Type="http://schemas.openxmlformats.org/officeDocument/2006/relationships/hyperlink" Target="http://folk.uio.no/roberan/t/CO2_drivers.shtml" TargetMode="External"/><Relationship Id="rId4" Type="http://schemas.openxmlformats.org/officeDocument/2006/relationships/hyperlink" Target="http://folk.uio.no/roberan/t/MLO_weekly.shtml"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59.xml.rels><?xml version="1.0" encoding="UTF-8" standalone="yes"?>
<Relationships xmlns="http://schemas.openxmlformats.org/package/2006/relationships"><Relationship Id="rId8" Type="http://schemas.openxmlformats.org/officeDocument/2006/relationships/hyperlink" Target="http://www.lsce.ipsl.fr/en/" TargetMode="External"/><Relationship Id="rId13" Type="http://schemas.openxmlformats.org/officeDocument/2006/relationships/image" Target="../media/image69.png"/><Relationship Id="rId18"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5.png"/><Relationship Id="rId12" Type="http://schemas.openxmlformats.org/officeDocument/2006/relationships/image" Target="../media/image68.jpg"/><Relationship Id="rId17" Type="http://schemas.openxmlformats.org/officeDocument/2006/relationships/image" Target="../media/image72.jpg"/><Relationship Id="rId2" Type="http://schemas.openxmlformats.org/officeDocument/2006/relationships/notesSlide" Target="../notesSlides/notesSlide56.xml"/><Relationship Id="rId16"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hyperlink" Target="http://www.forskningsradet.no/en/Home_page/1177315753906" TargetMode="External"/><Relationship Id="rId11" Type="http://schemas.openxmlformats.org/officeDocument/2006/relationships/image" Target="../media/image67.png"/><Relationship Id="rId5" Type="http://schemas.openxmlformats.org/officeDocument/2006/relationships/image" Target="../media/image64.png"/><Relationship Id="rId15" Type="http://schemas.openxmlformats.org/officeDocument/2006/relationships/hyperlink" Target="https://doi.org/10.5194/essdd-2017-123" TargetMode="External"/><Relationship Id="rId10" Type="http://schemas.openxmlformats.org/officeDocument/2006/relationships/hyperlink" Target="https://www.carboncyclescience.us/" TargetMode="External"/><Relationship Id="rId4" Type="http://schemas.openxmlformats.org/officeDocument/2006/relationships/hyperlink" Target="http://www.nies.go.jp/" TargetMode="External"/><Relationship Id="rId9" Type="http://schemas.openxmlformats.org/officeDocument/2006/relationships/image" Target="../media/image66.jpg"/><Relationship Id="rId1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hyperlink" Target="http://globalcarbonbudget.org/carbonbudge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tinyurl.com/GCB17figs"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74.png"/><Relationship Id="rId4" Type="http://schemas.openxmlformats.org/officeDocument/2006/relationships/hyperlink" Target="https://creativecommons.org/licenses/by-nc-sa/4.0/legalcod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doi.org/10.5194/essd-2017-123" TargetMode="External"/><Relationship Id="rId4" Type="http://schemas.openxmlformats.org/officeDocument/2006/relationships/hyperlink" Target="http://www.esrl.noaa.gov/gmd/ccgg/trend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doi.org/10.5194/essd-2017-123" TargetMode="External"/><Relationship Id="rId4" Type="http://schemas.openxmlformats.org/officeDocument/2006/relationships/hyperlink" Target="http://cdiac.ornl.gov/trends/emis/meth_re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63" y="2232667"/>
            <a:ext cx="8229600" cy="1143000"/>
          </a:xfrm>
        </p:spPr>
        <p:txBody>
          <a:bodyPr/>
          <a:lstStyle/>
          <a:p>
            <a:r>
              <a:rPr lang="en-GB" b="1" noProof="0" dirty="0">
                <a:solidFill>
                  <a:schemeClr val="tx1">
                    <a:lumMod val="65000"/>
                    <a:lumOff val="35000"/>
                  </a:schemeClr>
                </a:solidFill>
                <a:latin typeface="+mn-lt"/>
                <a:cs typeface="Arial"/>
              </a:rPr>
              <a:t>Global Carbon Budget</a:t>
            </a:r>
          </a:p>
        </p:txBody>
      </p:sp>
      <p:sp>
        <p:nvSpPr>
          <p:cNvPr id="3" name="Text Placeholder 2"/>
          <p:cNvSpPr>
            <a:spLocks noGrp="1"/>
          </p:cNvSpPr>
          <p:nvPr>
            <p:ph type="body" sz="quarter" idx="4294967295"/>
          </p:nvPr>
        </p:nvSpPr>
        <p:spPr>
          <a:xfrm>
            <a:off x="4093628" y="6257489"/>
            <a:ext cx="4994275" cy="558800"/>
          </a:xfrm>
        </p:spPr>
        <p:txBody>
          <a:bodyPr>
            <a:normAutofit/>
          </a:bodyPr>
          <a:lstStyle/>
          <a:p>
            <a:pPr marL="0" indent="0" algn="r">
              <a:buNone/>
            </a:pPr>
            <a:r>
              <a:rPr lang="en-GB" altLang="en-US" sz="1600" dirty="0"/>
              <a:t>Published on 13 November 2017</a:t>
            </a:r>
          </a:p>
        </p:txBody>
      </p:sp>
      <p:sp>
        <p:nvSpPr>
          <p:cNvPr id="4" name="Text Placeholder 3"/>
          <p:cNvSpPr>
            <a:spLocks noGrp="1"/>
          </p:cNvSpPr>
          <p:nvPr>
            <p:ph type="body" sz="quarter" idx="11"/>
          </p:nvPr>
        </p:nvSpPr>
        <p:spPr>
          <a:xfrm>
            <a:off x="1438426" y="3383779"/>
            <a:ext cx="6466403" cy="1416829"/>
          </a:xfrm>
        </p:spPr>
        <p:txBody>
          <a:bodyPr>
            <a:normAutofit fontScale="77500" lnSpcReduction="20000"/>
          </a:bodyPr>
          <a:lstStyle/>
          <a:p>
            <a:r>
              <a:rPr lang="en-GB" noProof="0" dirty="0">
                <a:solidFill>
                  <a:schemeClr val="tx1">
                    <a:lumMod val="65000"/>
                    <a:lumOff val="35000"/>
                  </a:schemeClr>
                </a:solidFill>
                <a:latin typeface="+mn-lt"/>
                <a:cs typeface="Arial"/>
              </a:rPr>
              <a:t>2017</a:t>
            </a:r>
          </a:p>
        </p:txBody>
      </p:sp>
      <p:sp>
        <p:nvSpPr>
          <p:cNvPr id="5" name="Text Placeholder 4"/>
          <p:cNvSpPr>
            <a:spLocks noGrp="1"/>
          </p:cNvSpPr>
          <p:nvPr>
            <p:ph type="body" sz="quarter" idx="4294967295"/>
          </p:nvPr>
        </p:nvSpPr>
        <p:spPr>
          <a:xfrm>
            <a:off x="4093628" y="6550574"/>
            <a:ext cx="4994275" cy="386742"/>
          </a:xfrm>
        </p:spPr>
        <p:txBody>
          <a:bodyPr>
            <a:normAutofit/>
          </a:bodyPr>
          <a:lstStyle/>
          <a:p>
            <a:pPr marL="0" indent="0" algn="r">
              <a:buNone/>
            </a:pPr>
            <a:r>
              <a:rPr lang="en-GB" altLang="en-US" sz="1000" dirty="0"/>
              <a:t>PowerPoint version 1.0 (released 13 November 2017)</a:t>
            </a:r>
          </a:p>
          <a:p>
            <a:pPr marL="0" indent="0">
              <a:buNone/>
            </a:pPr>
            <a:endParaRPr lang="en-GB" sz="1000" dirty="0"/>
          </a:p>
        </p:txBody>
      </p:sp>
      <p:cxnSp>
        <p:nvCxnSpPr>
          <p:cNvPr id="13" name="Straight Connector 12"/>
          <p:cNvCxnSpPr/>
          <p:nvPr/>
        </p:nvCxnSpPr>
        <p:spPr>
          <a:xfrm>
            <a:off x="0" y="6219821"/>
            <a:ext cx="9144000"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wii\OfflineFolders\glen\Documents\Projects\GCP\CarbonBudget\2013\Slides\FutureEarth.jpg"/>
          <p:cNvPicPr>
            <a:picLocks noChangeAspect="1" noChangeArrowheads="1"/>
          </p:cNvPicPr>
          <p:nvPr/>
        </p:nvPicPr>
        <p:blipFill rotWithShape="1">
          <a:blip r:embed="rId3">
            <a:extLst>
              <a:ext uri="{28A0092B-C50C-407E-A947-70E740481C1C}">
                <a14:useLocalDpi xmlns:a14="http://schemas.microsoft.com/office/drawing/2010/main" val="0"/>
              </a:ext>
            </a:extLst>
          </a:blip>
          <a:srcRect l="6365" t="19903" r="9617" b="20039"/>
          <a:stretch/>
        </p:blipFill>
        <p:spPr bwMode="auto">
          <a:xfrm>
            <a:off x="112385" y="6257497"/>
            <a:ext cx="1483305" cy="48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19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8" y="1440008"/>
            <a:ext cx="7011033" cy="4679998"/>
          </a:xfrm>
        </p:spPr>
      </p:pic>
      <p:sp>
        <p:nvSpPr>
          <p:cNvPr id="12289" name="Title 1"/>
          <p:cNvSpPr>
            <a:spLocks noGrp="1"/>
          </p:cNvSpPr>
          <p:nvPr>
            <p:ph type="title"/>
          </p:nvPr>
        </p:nvSpPr>
        <p:spPr/>
        <p:txBody>
          <a:bodyPr/>
          <a:lstStyle/>
          <a:p>
            <a:pPr eaLnBrk="1" hangingPunct="1"/>
            <a:r>
              <a:rPr lang="en-GB" altLang="en-US" noProof="0" dirty="0">
                <a:ea typeface="ＭＳ Ｐゴシック" pitchFamily="34" charset="-128"/>
              </a:rPr>
              <a:t>Top emitters: fossil fuels and industry (absolute)</a:t>
            </a:r>
          </a:p>
        </p:txBody>
      </p:sp>
      <p:sp>
        <p:nvSpPr>
          <p:cNvPr id="3" name="Text Placeholder 2"/>
          <p:cNvSpPr>
            <a:spLocks noGrp="1"/>
          </p:cNvSpPr>
          <p:nvPr>
            <p:ph type="body" sz="quarter" idx="10"/>
          </p:nvPr>
        </p:nvSpPr>
        <p:spPr/>
        <p:txBody>
          <a:bodyPr/>
          <a:lstStyle/>
          <a:p>
            <a:pPr>
              <a:lnSpc>
                <a:spcPct val="90000"/>
              </a:lnSpc>
            </a:pPr>
            <a:r>
              <a:rPr lang="en-GB" altLang="en-US" noProof="0" dirty="0">
                <a:ea typeface="ＭＳ Ｐゴシック" pitchFamily="34" charset="-128"/>
              </a:rPr>
              <a:t>The top four emitters in 2016 covered 59% of global emissions</a:t>
            </a:r>
            <a:br>
              <a:rPr lang="en-GB" altLang="en-US" noProof="0" dirty="0">
                <a:ea typeface="ＭＳ Ｐゴシック" pitchFamily="34" charset="-128"/>
              </a:rPr>
            </a:br>
            <a:r>
              <a:rPr lang="en-GB" altLang="en-US" noProof="0" dirty="0">
                <a:ea typeface="ＭＳ Ｐゴシック" pitchFamily="34" charset="-128"/>
              </a:rPr>
              <a:t>China (28%), United States (15%), EU28 (10%), India (7%)</a:t>
            </a:r>
          </a:p>
        </p:txBody>
      </p:sp>
      <p:sp>
        <p:nvSpPr>
          <p:cNvPr id="4" name="Text Placeholder 3"/>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Bunker fuels are used for international transport is 3.1% of global emissions.</a:t>
            </a:r>
            <a:br>
              <a:rPr lang="en-GB" altLang="en-US" noProof="0" dirty="0">
                <a:ea typeface="ＭＳ Ｐゴシック" pitchFamily="34" charset="-128"/>
              </a:rPr>
            </a:br>
            <a:r>
              <a:rPr lang="en-GB" altLang="en-US" noProof="0" dirty="0">
                <a:ea typeface="ＭＳ Ｐゴシック" pitchFamily="34" charset="-128"/>
              </a:rPr>
              <a:t>Statistical differences between the global estimates and sum of national totals are 0.6% of global emissions.</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4"/>
              </a:rPr>
              <a:t>CDIAC</a:t>
            </a:r>
            <a:r>
              <a:rPr lang="en-GB" altLang="en-US" noProof="0" dirty="0">
                <a:ea typeface="ＭＳ Ｐゴシック" pitchFamily="34" charset="-128"/>
              </a:rPr>
              <a:t>; </a:t>
            </a:r>
            <a:r>
              <a:rPr lang="en-GB" altLang="en-US" dirty="0">
                <a:ea typeface="ＭＳ Ｐゴシック" pitchFamily="34" charset="-128"/>
                <a:hlinkClick r:id="rId5"/>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2017</a:t>
            </a:r>
            <a:endParaRPr lang="en-GB" altLang="en-US" noProof="0" dirty="0">
              <a:ea typeface="ＭＳ Ｐゴシック" pitchFamily="34" charset="-128"/>
            </a:endParaRPr>
          </a:p>
        </p:txBody>
      </p:sp>
    </p:spTree>
    <p:extLst>
      <p:ext uri="{BB962C8B-B14F-4D97-AF65-F5344CB8AC3E}">
        <p14:creationId xmlns:p14="http://schemas.microsoft.com/office/powerpoint/2010/main" val="88414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a typeface="ＭＳ Ｐゴシック" pitchFamily="34" charset="-128"/>
              </a:rPr>
              <a:t>Emissions Projections for 2017</a:t>
            </a:r>
            <a:endParaRPr lang="en-GB" noProof="0" dirty="0"/>
          </a:p>
        </p:txBody>
      </p:sp>
      <p:sp>
        <p:nvSpPr>
          <p:cNvPr id="3" name="Text Placeholder 2"/>
          <p:cNvSpPr>
            <a:spLocks noGrp="1"/>
          </p:cNvSpPr>
          <p:nvPr>
            <p:ph type="body" sz="quarter" idx="10"/>
          </p:nvPr>
        </p:nvSpPr>
        <p:spPr/>
        <p:txBody>
          <a:bodyPr>
            <a:noAutofit/>
          </a:bodyPr>
          <a:lstStyle/>
          <a:p>
            <a:r>
              <a:rPr lang="en-GB" altLang="en-US" noProof="0" dirty="0"/>
              <a:t>Global emissions from fossil fuels and industry are projected to rise by 2.0% in 2017</a:t>
            </a:r>
            <a:br>
              <a:rPr lang="en-GB" altLang="en-US" noProof="0" dirty="0"/>
            </a:br>
            <a:r>
              <a:rPr lang="en-GB" altLang="en-US" dirty="0">
                <a:ea typeface="ＭＳ Ｐゴシック" pitchFamily="34" charset="-128"/>
              </a:rPr>
              <a:t>The global projection has a large uncertainty, ranging from +0.8% to +3.0%</a:t>
            </a:r>
            <a:endParaRPr lang="en-GB" altLang="en-US" noProof="0" dirty="0"/>
          </a:p>
        </p:txBody>
      </p:sp>
      <p:sp>
        <p:nvSpPr>
          <p:cNvPr id="5" name="Text Placeholder 4"/>
          <p:cNvSpPr>
            <a:spLocks noGrp="1"/>
          </p:cNvSpPr>
          <p:nvPr>
            <p:ph type="body" sz="quarter" idx="12"/>
          </p:nvPr>
        </p:nvSpPr>
        <p:spPr/>
        <p:txBody>
          <a:bodyPr>
            <a:normAutofit/>
          </a:bodyPr>
          <a:lstStyle/>
          <a:p>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Jackson et al 2017</a:t>
            </a:r>
            <a:r>
              <a:rPr lang="en-GB" altLang="en-US" dirty="0">
                <a:ea typeface="ＭＳ Ｐゴシック" pitchFamily="34" charset="-128"/>
              </a:rPr>
              <a:t>; </a:t>
            </a:r>
            <a:r>
              <a:rPr lang="en-GB" altLang="en-US" dirty="0">
                <a:ea typeface="ＭＳ Ｐゴシック" pitchFamily="34" charset="-128"/>
                <a:hlinkClick r:id="rId5"/>
              </a:rPr>
              <a:t>Le Quéré et al 2017</a:t>
            </a:r>
            <a:r>
              <a:rPr lang="en-GB" altLang="en-US" noProof="0" dirty="0">
                <a:ea typeface="ＭＳ Ｐゴシック" pitchFamily="34" charset="-128"/>
              </a:rPr>
              <a:t>; </a:t>
            </a:r>
            <a:r>
              <a:rPr lang="en-GB" altLang="en-US" noProof="0" dirty="0">
                <a:ea typeface="ＭＳ Ｐゴシック" pitchFamily="34" charset="-128"/>
                <a:hlinkClick r:id="rId6"/>
              </a:rPr>
              <a:t>Global Carbon Budget 2017</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7">
            <a:extLst>
              <a:ext uri="{28A0092B-C50C-407E-A947-70E740481C1C}">
                <a14:useLocalDpi xmlns:a14="http://schemas.microsoft.com/office/drawing/2010/main" val="0"/>
              </a:ext>
            </a:extLst>
          </a:blip>
          <a:stretch>
            <a:fillRect/>
          </a:stretch>
        </p:blipFill>
        <p:spPr>
          <a:xfrm>
            <a:off x="1074670" y="1440008"/>
            <a:ext cx="7011033" cy="4679998"/>
          </a:xfrm>
        </p:spPr>
      </p:pic>
    </p:spTree>
    <p:extLst>
      <p:ext uri="{BB962C8B-B14F-4D97-AF65-F5344CB8AC3E}">
        <p14:creationId xmlns:p14="http://schemas.microsoft.com/office/powerpoint/2010/main" val="3970686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noProof="0" dirty="0">
                <a:ea typeface="ＭＳ Ｐゴシック" pitchFamily="34" charset="-128"/>
              </a:rPr>
              <a:t>Top emitters: fossil fuels and industry (per capita)</a:t>
            </a:r>
            <a:endParaRPr lang="en-GB" noProof="0" dirty="0"/>
          </a:p>
        </p:txBody>
      </p:sp>
      <p:sp>
        <p:nvSpPr>
          <p:cNvPr id="3" name="Text Placeholder 2"/>
          <p:cNvSpPr>
            <a:spLocks noGrp="1"/>
          </p:cNvSpPr>
          <p:nvPr>
            <p:ph type="body" sz="quarter" idx="10"/>
          </p:nvPr>
        </p:nvSpPr>
        <p:spPr/>
        <p:txBody>
          <a:bodyPr rtlCol="0">
            <a:normAutofit/>
          </a:bodyPr>
          <a:lstStyle/>
          <a:p>
            <a:pPr>
              <a:defRPr/>
            </a:pPr>
            <a:r>
              <a:rPr lang="en-GB" noProof="0" dirty="0"/>
              <a:t>Countries have a broad range of per capita emissions reflecting their national circumstances</a:t>
            </a:r>
            <a:endParaRPr lang="en-GB" altLang="en-US" noProof="0" dirty="0">
              <a:latin typeface="Calibri"/>
              <a:ea typeface="ＭＳ Ｐゴシック" pitchFamily="34" charset="-128"/>
              <a:cs typeface="Calibri"/>
            </a:endParaRPr>
          </a:p>
        </p:txBody>
      </p:sp>
      <p:sp>
        <p:nvSpPr>
          <p:cNvPr id="14339" name="Text Placeholder 4"/>
          <p:cNvSpPr>
            <a:spLocks noGrp="1"/>
          </p:cNvSpPr>
          <p:nvPr>
            <p:ph type="body" sz="quarter" idx="12"/>
          </p:nvPr>
        </p:nvSpPr>
        <p:spPr/>
        <p:txBody>
          <a:bodyPr>
            <a:normAutofit/>
          </a:bodyPr>
          <a:lstStyle/>
          <a:p>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2017</a:t>
            </a:r>
            <a:endParaRPr lang="en-GB" altLang="en-US" noProof="0" dirty="0">
              <a:ea typeface="ＭＳ Ｐゴシック" pitchFamily="34" charset="-128"/>
            </a:endParaRPr>
          </a:p>
        </p:txBody>
      </p:sp>
      <p:pic>
        <p:nvPicPr>
          <p:cNvPr id="12" name="Picture Placeholder 5"/>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8"/>
            <a:ext cx="7011034" cy="4679999"/>
          </a:xfrm>
          <a:prstGeom prst="rect">
            <a:avLst/>
          </a:prstGeom>
        </p:spPr>
      </p:pic>
    </p:spTree>
    <p:extLst>
      <p:ext uri="{BB962C8B-B14F-4D97-AF65-F5344CB8AC3E}">
        <p14:creationId xmlns:p14="http://schemas.microsoft.com/office/powerpoint/2010/main" val="3543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6108" y="119646"/>
            <a:ext cx="7287892" cy="506849"/>
          </a:xfrm>
        </p:spPr>
        <p:txBody>
          <a:bodyPr>
            <a:normAutofit/>
          </a:bodyPr>
          <a:lstStyle/>
          <a:p>
            <a:r>
              <a:rPr lang="en-GB" altLang="en-US" noProof="0" dirty="0">
                <a:ea typeface="ＭＳ Ｐゴシック" pitchFamily="34" charset="-128"/>
              </a:rPr>
              <a:t>Top emitters: fossil fuels and industry (per dollar)</a:t>
            </a:r>
            <a:endParaRPr lang="en-GB" noProof="0" dirty="0"/>
          </a:p>
        </p:txBody>
      </p:sp>
      <p:sp>
        <p:nvSpPr>
          <p:cNvPr id="3" name="Text Placeholder 2"/>
          <p:cNvSpPr>
            <a:spLocks noGrp="1"/>
          </p:cNvSpPr>
          <p:nvPr>
            <p:ph type="body" sz="quarter" idx="10"/>
          </p:nvPr>
        </p:nvSpPr>
        <p:spPr/>
        <p:txBody>
          <a:bodyPr rtlCol="0">
            <a:normAutofit/>
          </a:bodyPr>
          <a:lstStyle/>
          <a:p>
            <a:pPr>
              <a:defRPr/>
            </a:pPr>
            <a:r>
              <a:rPr lang="en-GB" altLang="en-US" dirty="0">
                <a:ea typeface="ＭＳ Ｐゴシック" pitchFamily="34" charset="-128"/>
              </a:rPr>
              <a:t>Emissions per unit economic output (e</a:t>
            </a:r>
            <a:r>
              <a:rPr lang="en-GB" altLang="en-US" noProof="0" dirty="0">
                <a:ea typeface="ＭＳ Ｐゴシック" pitchFamily="34" charset="-128"/>
              </a:rPr>
              <a:t>missions intensities) generally decline over time</a:t>
            </a:r>
            <a:br>
              <a:rPr lang="en-GB" altLang="en-US" noProof="0" dirty="0">
                <a:ea typeface="ＭＳ Ｐゴシック" pitchFamily="34" charset="-128"/>
              </a:rPr>
            </a:br>
            <a:r>
              <a:rPr lang="en-GB" altLang="en-US" noProof="0" dirty="0">
                <a:ea typeface="ＭＳ Ｐゴシック" pitchFamily="34" charset="-128"/>
              </a:rPr>
              <a:t>China’s intensity is declining rapidly, but is still much higher than the world average</a:t>
            </a:r>
          </a:p>
        </p:txBody>
      </p:sp>
      <p:sp>
        <p:nvSpPr>
          <p:cNvPr id="14339" name="Text Placeholder 4"/>
          <p:cNvSpPr>
            <a:spLocks noGrp="1"/>
          </p:cNvSpPr>
          <p:nvPr>
            <p:ph type="body" sz="quarter" idx="12"/>
          </p:nvPr>
        </p:nvSpPr>
        <p:spPr/>
        <p:txBody>
          <a:bodyPr>
            <a:normAutofit/>
          </a:bodyPr>
          <a:lstStyle/>
          <a:p>
            <a:r>
              <a:rPr lang="en-GB" altLang="en-US" noProof="0" dirty="0">
                <a:ea typeface="ＭＳ Ｐゴシック" pitchFamily="34" charset="-128"/>
              </a:rPr>
              <a:t>GDP is measured in purchasing power parity (PPP) terms in 2011 US dollars.</a:t>
            </a:r>
          </a:p>
          <a:p>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IEA 2016</a:t>
            </a:r>
            <a:r>
              <a:rPr lang="en-GB" altLang="en-US" noProof="0" dirty="0">
                <a:ea typeface="ＭＳ Ｐゴシック" pitchFamily="34" charset="-128"/>
              </a:rPr>
              <a:t> GDP to 2014, </a:t>
            </a:r>
            <a:r>
              <a:rPr lang="en-GB" altLang="en-US" noProof="0" dirty="0">
                <a:ea typeface="ＭＳ Ｐゴシック" pitchFamily="34" charset="-128"/>
                <a:hlinkClick r:id="rId5"/>
              </a:rPr>
              <a:t>IMF 2017</a:t>
            </a:r>
            <a:r>
              <a:rPr lang="en-GB" altLang="en-US" noProof="0" dirty="0">
                <a:ea typeface="ＭＳ Ｐゴシック" pitchFamily="34" charset="-128"/>
              </a:rPr>
              <a:t> growth rates to 2016; </a:t>
            </a:r>
            <a:r>
              <a:rPr lang="en-GB" altLang="en-US" dirty="0">
                <a:ea typeface="ＭＳ Ｐゴシック" pitchFamily="34" charset="-128"/>
                <a:hlinkClick r:id="rId6"/>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2017</a:t>
            </a:r>
            <a:endParaRPr lang="en-GB" altLang="en-US" noProof="0" dirty="0">
              <a:ea typeface="ＭＳ Ｐゴシック" pitchFamily="34" charset="-128"/>
            </a:endParaRPr>
          </a:p>
        </p:txBody>
      </p:sp>
      <p:pic>
        <p:nvPicPr>
          <p:cNvPr id="12" name="Picture Placeholder 5"/>
          <p:cNvPicPr>
            <a:picLocks noGrp="1" noChangeAspect="1"/>
          </p:cNvPicPr>
          <p:nvPr>
            <p:ph type="pic" sz="quarter" idx="11"/>
          </p:nvPr>
        </p:nvPicPr>
        <p:blipFill>
          <a:blip r:embed="rId8">
            <a:extLst>
              <a:ext uri="{28A0092B-C50C-407E-A947-70E740481C1C}">
                <a14:useLocalDpi xmlns:a14="http://schemas.microsoft.com/office/drawing/2010/main" val="0"/>
              </a:ext>
            </a:extLst>
          </a:blip>
          <a:stretch>
            <a:fillRect/>
          </a:stretch>
        </p:blipFill>
        <p:spPr>
          <a:xfrm>
            <a:off x="1074678" y="1440008"/>
            <a:ext cx="7011033" cy="4679999"/>
          </a:xfrm>
          <a:prstGeom prst="rect">
            <a:avLst/>
          </a:prstGeom>
        </p:spPr>
      </p:pic>
    </p:spTree>
    <p:extLst>
      <p:ext uri="{BB962C8B-B14F-4D97-AF65-F5344CB8AC3E}">
        <p14:creationId xmlns:p14="http://schemas.microsoft.com/office/powerpoint/2010/main" val="123861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Top emitters: fossil-fuel and industry (bar chart)</a:t>
            </a:r>
          </a:p>
        </p:txBody>
      </p:sp>
      <p:sp>
        <p:nvSpPr>
          <p:cNvPr id="4" name="Text Placeholder 3"/>
          <p:cNvSpPr>
            <a:spLocks noGrp="1"/>
          </p:cNvSpPr>
          <p:nvPr>
            <p:ph type="body" sz="quarter" idx="10"/>
          </p:nvPr>
        </p:nvSpPr>
        <p:spPr/>
        <p:txBody>
          <a:bodyPr/>
          <a:lstStyle/>
          <a:p>
            <a:r>
              <a:rPr lang="en-GB" noProof="0" dirty="0"/>
              <a:t>Emissions by country from 2000 to 2016, with growth rates indicated for the more recent period of 2011 to 2016</a:t>
            </a:r>
          </a:p>
        </p:txBody>
      </p:sp>
      <p:sp>
        <p:nvSpPr>
          <p:cNvPr id="5" name="Text Placeholder 4"/>
          <p:cNvSpPr>
            <a:spLocks noGrp="1"/>
          </p:cNvSpPr>
          <p:nvPr>
            <p:ph type="body" sz="quarter" idx="12"/>
          </p:nvPr>
        </p:nvSpPr>
        <p:spPr/>
        <p:txBody>
          <a:bodyPr/>
          <a:lstStyle/>
          <a:p>
            <a:r>
              <a:rPr lang="en-GB" altLang="en-US" noProof="0" dirty="0">
                <a:ea typeface="ＭＳ Ｐゴシック" pitchFamily="34" charset="-128"/>
              </a:rPr>
              <a:t>Source: </a:t>
            </a:r>
            <a:r>
              <a:rPr lang="en-GB" altLang="en-US" dirty="0">
                <a:ea typeface="ＭＳ Ｐゴシック" pitchFamily="34" charset="-128"/>
                <a:hlinkClick r:id="rId3"/>
              </a:rPr>
              <a:t>CDIAC</a:t>
            </a:r>
            <a:r>
              <a:rPr lang="en-GB" altLang="en-US" dirty="0">
                <a:ea typeface="ＭＳ Ｐゴシック" pitchFamily="34" charset="-128"/>
              </a:rPr>
              <a:t>; </a:t>
            </a:r>
            <a:r>
              <a:rPr lang="en-GB" altLang="en-US" dirty="0">
                <a:ea typeface="ＭＳ Ｐゴシック" pitchFamily="34" charset="-128"/>
                <a:hlinkClick r:id="rId4"/>
              </a:rPr>
              <a:t>Le Quéré et al 2017</a:t>
            </a:r>
            <a:r>
              <a:rPr lang="en-GB" altLang="en-US" dirty="0">
                <a:ea typeface="ＭＳ Ｐゴシック" pitchFamily="34" charset="-128"/>
              </a:rPr>
              <a:t>;</a:t>
            </a:r>
            <a:r>
              <a:rPr lang="en-GB" altLang="en-US" dirty="0">
                <a:solidFill>
                  <a:srgbClr val="000000"/>
                </a:solidFill>
                <a:ea typeface="ＭＳ Ｐゴシック" pitchFamily="34" charset="-128"/>
              </a:rPr>
              <a:t> </a:t>
            </a:r>
            <a:r>
              <a:rPr lang="en-GB" altLang="en-US" noProof="0" dirty="0">
                <a:ea typeface="ＭＳ Ｐゴシック" pitchFamily="34" charset="-128"/>
                <a:hlinkClick r:id="rId5"/>
              </a:rPr>
              <a:t>Global Carbon Budget 2017</a:t>
            </a:r>
            <a:r>
              <a:rPr lang="en-GB" altLang="en-US" noProof="0" dirty="0">
                <a:ea typeface="ＭＳ Ｐゴシック" pitchFamily="34" charset="-128"/>
              </a:rPr>
              <a:t> </a:t>
            </a: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8"/>
            <a:ext cx="7011033" cy="4679998"/>
          </a:xfrm>
        </p:spPr>
      </p:pic>
    </p:spTree>
    <p:extLst>
      <p:ext uri="{BB962C8B-B14F-4D97-AF65-F5344CB8AC3E}">
        <p14:creationId xmlns:p14="http://schemas.microsoft.com/office/powerpoint/2010/main" val="4183232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855788" y="119063"/>
            <a:ext cx="7288212" cy="508000"/>
          </a:xfrm>
        </p:spPr>
        <p:txBody>
          <a:bodyPr/>
          <a:lstStyle/>
          <a:p>
            <a:pPr eaLnBrk="1" hangingPunct="1"/>
            <a:r>
              <a:rPr lang="en-GB" altLang="en-US" noProof="0" dirty="0">
                <a:ea typeface="ＭＳ Ｐゴシック" pitchFamily="34" charset="-128"/>
              </a:rPr>
              <a:t>Alternative rankings of countries</a:t>
            </a:r>
          </a:p>
        </p:txBody>
      </p:sp>
      <p:sp>
        <p:nvSpPr>
          <p:cNvPr id="28674" name="Text Placeholder 2"/>
          <p:cNvSpPr>
            <a:spLocks noGrp="1"/>
          </p:cNvSpPr>
          <p:nvPr>
            <p:ph type="body" sz="quarter" idx="10"/>
          </p:nvPr>
        </p:nvSpPr>
        <p:spPr>
          <a:xfrm>
            <a:off x="431800" y="823913"/>
            <a:ext cx="8280400" cy="684212"/>
          </a:xfrm>
        </p:spPr>
        <p:txBody>
          <a:bodyPr/>
          <a:lstStyle/>
          <a:p>
            <a:pPr eaLnBrk="1" hangingPunct="1"/>
            <a:r>
              <a:rPr lang="en-GB" altLang="en-US" noProof="0" dirty="0">
                <a:ea typeface="ＭＳ Ｐゴシック" pitchFamily="34" charset="-128"/>
              </a:rPr>
              <a:t>Depending on perspective, the significance of individual countries changes.</a:t>
            </a:r>
            <a:br>
              <a:rPr lang="en-GB" altLang="en-US" noProof="0" dirty="0">
                <a:ea typeface="ＭＳ Ｐゴシック" pitchFamily="34" charset="-128"/>
              </a:rPr>
            </a:br>
            <a:r>
              <a:rPr lang="en-GB" altLang="en-US" noProof="0" dirty="0">
                <a:ea typeface="ＭＳ Ｐゴシック" pitchFamily="34" charset="-128"/>
              </a:rPr>
              <a:t>Emissions from fossil fuels and industry.</a:t>
            </a:r>
          </a:p>
        </p:txBody>
      </p:sp>
      <p:sp>
        <p:nvSpPr>
          <p:cNvPr id="28675" name="Text Placeholder 4"/>
          <p:cNvSpPr>
            <a:spLocks noGrp="1"/>
          </p:cNvSpPr>
          <p:nvPr>
            <p:ph type="body" sz="quarter" idx="12"/>
          </p:nvPr>
        </p:nvSpPr>
        <p:spPr>
          <a:xfrm>
            <a:off x="188921" y="5692783"/>
            <a:ext cx="8766175" cy="1077913"/>
          </a:xfrm>
        </p:spPr>
        <p:txBody>
          <a:bodyPr>
            <a:normAutofit/>
          </a:bodyPr>
          <a:lstStyle/>
          <a:p>
            <a:pPr>
              <a:spcBef>
                <a:spcPts val="0"/>
              </a:spcBef>
            </a:pPr>
            <a:r>
              <a:rPr lang="en-GB" altLang="en-US" noProof="0" dirty="0">
                <a:ea typeface="ＭＳ Ｐゴシック" pitchFamily="34" charset="-128"/>
              </a:rPr>
              <a:t>GDP: Gross Domestic Product in Market Exchange Rates (MER) and Purchasing Power Parity (PPP)</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solidFill>
                  <a:srgbClr val="FF0000"/>
                </a:solidFill>
                <a:ea typeface="ＭＳ Ｐゴシック" pitchFamily="34" charset="-128"/>
                <a:hlinkClick r:id="rId3"/>
              </a:rPr>
              <a:t>CDIAC</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solidFill>
                  <a:srgbClr val="000000"/>
                </a:solidFill>
                <a:ea typeface="ＭＳ Ｐゴシック" pitchFamily="34" charset="-128"/>
                <a:hlinkClick r:id="rId4"/>
              </a:rPr>
              <a:t>United Nations</a:t>
            </a:r>
            <a:r>
              <a:rPr lang="en-GB" altLang="en-US" noProof="0" dirty="0">
                <a:ea typeface="ＭＳ Ｐゴシック" pitchFamily="34" charset="-128"/>
              </a:rPr>
              <a:t>; </a:t>
            </a:r>
            <a:r>
              <a:rPr lang="en-GB" altLang="en-US" dirty="0">
                <a:ea typeface="ＭＳ Ｐゴシック" pitchFamily="34" charset="-128"/>
                <a:hlinkClick r:id="rId5"/>
              </a:rPr>
              <a:t>Le Quéré et al 2017</a:t>
            </a:r>
            <a:r>
              <a:rPr lang="en-GB" altLang="en-US" noProof="0" dirty="0">
                <a:ea typeface="ＭＳ Ｐゴシック" pitchFamily="34" charset="-128"/>
              </a:rPr>
              <a:t>; </a:t>
            </a:r>
            <a:r>
              <a:rPr lang="en-GB" altLang="en-US" noProof="0" dirty="0">
                <a:ea typeface="ＭＳ Ｐゴシック" pitchFamily="34" charset="-128"/>
                <a:hlinkClick r:id="rId6"/>
              </a:rPr>
              <a:t>Global Carbon Budget 2017</a:t>
            </a:r>
            <a:endParaRPr lang="en-GB" altLang="en-US" noProof="0" dirty="0">
              <a:ea typeface="ＭＳ Ｐゴシック" pitchFamily="34" charset="-128"/>
            </a:endParaRPr>
          </a:p>
        </p:txBody>
      </p:sp>
      <p:pic>
        <p:nvPicPr>
          <p:cNvPr id="4" name="Picture Placeholder 3"/>
          <p:cNvPicPr>
            <a:picLocks noGrp="1" noChangeAspect="1"/>
          </p:cNvPicPr>
          <p:nvPr>
            <p:ph type="pic" sz="quarter" idx="11"/>
          </p:nvPr>
        </p:nvPicPr>
        <p:blipFill>
          <a:blip r:embed="rId7">
            <a:extLst>
              <a:ext uri="{28A0092B-C50C-407E-A947-70E740481C1C}">
                <a14:useLocalDpi xmlns:a14="http://schemas.microsoft.com/office/drawing/2010/main" val="0"/>
              </a:ext>
            </a:extLst>
          </a:blip>
          <a:stretch>
            <a:fillRect/>
          </a:stretch>
        </p:blipFill>
        <p:spPr>
          <a:xfrm>
            <a:off x="1074670" y="1440008"/>
            <a:ext cx="7011034" cy="4679999"/>
          </a:xfrm>
        </p:spPr>
      </p:pic>
    </p:spTree>
    <p:extLst>
      <p:ext uri="{BB962C8B-B14F-4D97-AF65-F5344CB8AC3E}">
        <p14:creationId xmlns:p14="http://schemas.microsoft.com/office/powerpoint/2010/main" val="4170267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noProof="0" dirty="0">
                <a:ea typeface="ＭＳ Ｐゴシック" pitchFamily="34" charset="-128"/>
              </a:rPr>
              <a:t>Fossil fuel and industry emissions growth</a:t>
            </a:r>
            <a:endParaRPr lang="en-GB" noProof="0" dirty="0"/>
          </a:p>
        </p:txBody>
      </p:sp>
      <p:sp>
        <p:nvSpPr>
          <p:cNvPr id="3" name="Text Placeholder 2"/>
          <p:cNvSpPr>
            <a:spLocks noGrp="1"/>
          </p:cNvSpPr>
          <p:nvPr>
            <p:ph type="body" sz="quarter" idx="10"/>
          </p:nvPr>
        </p:nvSpPr>
        <p:spPr/>
        <p:txBody>
          <a:bodyPr>
            <a:noAutofit/>
          </a:bodyPr>
          <a:lstStyle/>
          <a:p>
            <a:r>
              <a:rPr lang="en-GB" altLang="en-US" noProof="0" dirty="0"/>
              <a:t>Emissions in the US, Russia and Brazil declined in 2016</a:t>
            </a:r>
            <a:br>
              <a:rPr lang="en-GB" altLang="en-US" noProof="0" dirty="0"/>
            </a:br>
            <a:r>
              <a:rPr lang="en-GB" altLang="en-US" dirty="0"/>
              <a:t>Emissions in India and all other countries combined increased</a:t>
            </a:r>
            <a:endParaRPr lang="en-GB" altLang="en-US" noProof="0" dirty="0"/>
          </a:p>
        </p:txBody>
      </p:sp>
      <p:sp>
        <p:nvSpPr>
          <p:cNvPr id="5" name="Text Placeholder 4"/>
          <p:cNvSpPr>
            <a:spLocks noGrp="1"/>
          </p:cNvSpPr>
          <p:nvPr>
            <p:ph type="body" sz="quarter" idx="12"/>
          </p:nvPr>
        </p:nvSpPr>
        <p:spPr/>
        <p:txBody>
          <a:bodyPr>
            <a:normAutofit/>
          </a:bodyPr>
          <a:lstStyle/>
          <a:p>
            <a:r>
              <a:rPr lang="en-GB" altLang="en-US" noProof="0" dirty="0">
                <a:ea typeface="ＭＳ Ｐゴシック" pitchFamily="34" charset="-128"/>
              </a:rPr>
              <a:t>Figure shows the top four countries contributing to emissions changes in 2016</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2017</a:t>
            </a:r>
            <a:r>
              <a:rPr lang="en-GB" altLang="en-US" noProof="0" dirty="0">
                <a:ea typeface="ＭＳ Ｐゴシック" pitchFamily="34" charset="-128"/>
              </a:rPr>
              <a:t>; </a:t>
            </a:r>
            <a:r>
              <a:rPr lang="en-GB" altLang="en-US" noProof="0" dirty="0">
                <a:ea typeface="ＭＳ Ｐゴシック" pitchFamily="34" charset="-128"/>
                <a:hlinkClick r:id="rId5"/>
              </a:rPr>
              <a:t>Global Carbon Budget 2017</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8"/>
            <a:ext cx="7011034" cy="4679999"/>
          </a:xfrm>
        </p:spPr>
      </p:pic>
    </p:spTree>
    <p:extLst>
      <p:ext uri="{BB962C8B-B14F-4D97-AF65-F5344CB8AC3E}">
        <p14:creationId xmlns:p14="http://schemas.microsoft.com/office/powerpoint/2010/main" val="3112145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Breakdown of global emissions by country</a:t>
            </a:r>
          </a:p>
        </p:txBody>
      </p:sp>
      <p:sp>
        <p:nvSpPr>
          <p:cNvPr id="3" name="Text Placeholder 2"/>
          <p:cNvSpPr>
            <a:spLocks noGrp="1"/>
          </p:cNvSpPr>
          <p:nvPr>
            <p:ph type="body" sz="quarter" idx="10"/>
          </p:nvPr>
        </p:nvSpPr>
        <p:spPr/>
        <p:txBody>
          <a:bodyPr>
            <a:normAutofit/>
          </a:bodyPr>
          <a:lstStyle/>
          <a:p>
            <a:r>
              <a:rPr lang="en-GB" noProof="0" dirty="0"/>
              <a:t>Emissions from OECD countries are about the same as in 1990</a:t>
            </a:r>
            <a:br>
              <a:rPr lang="en-GB" noProof="0" dirty="0"/>
            </a:br>
            <a:r>
              <a:rPr lang="en-GB" noProof="0" dirty="0"/>
              <a:t>Emissions from non-OECD countries have increased rapidly in the last decade</a:t>
            </a:r>
          </a:p>
        </p:txBody>
      </p:sp>
      <p:sp>
        <p:nvSpPr>
          <p:cNvPr id="5" name="Text Placeholder 4"/>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2017</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8"/>
            <a:ext cx="7011033" cy="4679999"/>
          </a:xfrm>
        </p:spPr>
      </p:pic>
    </p:spTree>
    <p:extLst>
      <p:ext uri="{BB962C8B-B14F-4D97-AF65-F5344CB8AC3E}">
        <p14:creationId xmlns:p14="http://schemas.microsoft.com/office/powerpoint/2010/main" val="3237683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Historical cumulative emissions by country</a:t>
            </a:r>
          </a:p>
        </p:txBody>
      </p:sp>
      <p:sp>
        <p:nvSpPr>
          <p:cNvPr id="3" name="Text Placeholder 2"/>
          <p:cNvSpPr>
            <a:spLocks noGrp="1"/>
          </p:cNvSpPr>
          <p:nvPr>
            <p:ph type="body" sz="quarter" idx="10"/>
          </p:nvPr>
        </p:nvSpPr>
        <p:spPr/>
        <p:txBody>
          <a:bodyPr>
            <a:normAutofit/>
          </a:bodyPr>
          <a:lstStyle/>
          <a:p>
            <a:r>
              <a:rPr lang="en-GB" noProof="0" dirty="0"/>
              <a:t>Cumulative emissions from fossil-fuel and industry were distributed (1870</a:t>
            </a:r>
            <a:r>
              <a:rPr lang="en-GB" altLang="en-US" noProof="0" dirty="0">
                <a:ea typeface="ＭＳ Ｐゴシック" pitchFamily="34" charset="-128"/>
              </a:rPr>
              <a:t>–</a:t>
            </a:r>
            <a:r>
              <a:rPr lang="en-GB" noProof="0" dirty="0"/>
              <a:t>2016):</a:t>
            </a:r>
            <a:br>
              <a:rPr lang="en-GB" noProof="0" dirty="0"/>
            </a:br>
            <a:r>
              <a:rPr lang="en-GB" noProof="0" dirty="0"/>
              <a:t>USA 26%, EU28 22%, China 13%, Russia 7%, Japan </a:t>
            </a:r>
            <a:r>
              <a:rPr lang="en-GB" dirty="0"/>
              <a:t>4% and India 3%</a:t>
            </a:r>
            <a:endParaRPr lang="en-GB" noProof="0" dirty="0"/>
          </a:p>
        </p:txBody>
      </p:sp>
      <p:pic>
        <p:nvPicPr>
          <p:cNvPr id="8" name="Picture Placeholder 7"/>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8"/>
            <a:ext cx="7011034" cy="4679999"/>
          </a:xfrm>
        </p:spPr>
      </p:pic>
      <p:sp>
        <p:nvSpPr>
          <p:cNvPr id="5" name="Text Placeholder 4"/>
          <p:cNvSpPr>
            <a:spLocks noGrp="1"/>
          </p:cNvSpPr>
          <p:nvPr>
            <p:ph type="body" sz="quarter" idx="12"/>
          </p:nvPr>
        </p:nvSpPr>
        <p:spPr/>
        <p:txBody>
          <a:bodyPr>
            <a:normAutofit/>
          </a:bodyPr>
          <a:lstStyle/>
          <a:p>
            <a:pPr>
              <a:spcBef>
                <a:spcPts val="0"/>
              </a:spcBef>
            </a:pPr>
            <a:r>
              <a:rPr lang="en-GB" noProof="0" dirty="0"/>
              <a:t>Cumulative emissions (1990</a:t>
            </a:r>
            <a:r>
              <a:rPr lang="en-GB" altLang="en-US" noProof="0" dirty="0">
                <a:ea typeface="ＭＳ Ｐゴシック" pitchFamily="34" charset="-128"/>
              </a:rPr>
              <a:t>–</a:t>
            </a:r>
            <a:r>
              <a:rPr lang="en-GB" noProof="0" dirty="0"/>
              <a:t>2016) were </a:t>
            </a:r>
            <a:r>
              <a:rPr lang="en-GB" dirty="0"/>
              <a:t>distributed China 20%, USA </a:t>
            </a:r>
            <a:r>
              <a:rPr lang="en-GB" noProof="0" dirty="0"/>
              <a:t>20%, EU28 14%, Russia 6%, India 5%, Japan 4%</a:t>
            </a:r>
            <a:br>
              <a:rPr lang="en-GB" noProof="0" dirty="0"/>
            </a:br>
            <a:r>
              <a:rPr lang="en-GB" noProof="0" dirty="0"/>
              <a:t>‘All others’ includes all other countries along with bunker fuels and statistical differences</a:t>
            </a:r>
            <a:br>
              <a:rPr lang="en-GB" noProof="0" dirty="0"/>
            </a:br>
            <a:r>
              <a:rPr lang="en-GB" altLang="en-US" noProof="0" dirty="0">
                <a:ea typeface="ＭＳ Ｐゴシック" pitchFamily="34" charset="-128"/>
              </a:rPr>
              <a:t>Source: </a:t>
            </a:r>
            <a:r>
              <a:rPr lang="en-GB" altLang="en-US" noProof="0" dirty="0">
                <a:ea typeface="ＭＳ Ｐゴシック" pitchFamily="34" charset="-128"/>
                <a:hlinkClick r:id="rId4"/>
              </a:rPr>
              <a:t>CDIAC</a:t>
            </a:r>
            <a:r>
              <a:rPr lang="en-GB" altLang="en-US" noProof="0" dirty="0">
                <a:ea typeface="ＭＳ Ｐゴシック" pitchFamily="34" charset="-128"/>
              </a:rPr>
              <a:t>; </a:t>
            </a:r>
            <a:r>
              <a:rPr lang="en-GB" altLang="en-US" dirty="0">
                <a:ea typeface="ＭＳ Ｐゴシック" pitchFamily="34" charset="-128"/>
                <a:hlinkClick r:id="rId5"/>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2017</a:t>
            </a:r>
            <a:endParaRPr lang="en-GB" altLang="en-US" noProof="0" dirty="0">
              <a:ea typeface="ＭＳ Ｐゴシック" pitchFamily="34" charset="-128"/>
            </a:endParaRPr>
          </a:p>
        </p:txBody>
      </p:sp>
    </p:spTree>
    <p:extLst>
      <p:ext uri="{BB962C8B-B14F-4D97-AF65-F5344CB8AC3E}">
        <p14:creationId xmlns:p14="http://schemas.microsoft.com/office/powerpoint/2010/main" val="4192985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Historical cumulative emissions by continent</a:t>
            </a:r>
          </a:p>
        </p:txBody>
      </p:sp>
      <p:sp>
        <p:nvSpPr>
          <p:cNvPr id="3" name="Text Placeholder 2"/>
          <p:cNvSpPr>
            <a:spLocks noGrp="1"/>
          </p:cNvSpPr>
          <p:nvPr>
            <p:ph type="body" sz="quarter" idx="10"/>
          </p:nvPr>
        </p:nvSpPr>
        <p:spPr/>
        <p:txBody>
          <a:bodyPr>
            <a:normAutofit/>
          </a:bodyPr>
          <a:lstStyle/>
          <a:p>
            <a:r>
              <a:rPr lang="en-GB" noProof="0" dirty="0"/>
              <a:t>Cumulative emissions from fossil-fuel and industry (1870</a:t>
            </a:r>
            <a:r>
              <a:rPr lang="en-GB" altLang="en-US" noProof="0" dirty="0">
                <a:ea typeface="ＭＳ Ｐゴシック" pitchFamily="34" charset="-128"/>
              </a:rPr>
              <a:t>–</a:t>
            </a:r>
            <a:r>
              <a:rPr lang="en-GB" noProof="0" dirty="0"/>
              <a:t>2016)</a:t>
            </a:r>
            <a:br>
              <a:rPr lang="en-GB" noProof="0" dirty="0"/>
            </a:br>
            <a:r>
              <a:rPr lang="en-GB" noProof="0" dirty="0"/>
              <a:t>North America and Europe responsible for most cumulative emissions, but Asia growing fast</a:t>
            </a:r>
          </a:p>
        </p:txBody>
      </p:sp>
      <p:sp>
        <p:nvSpPr>
          <p:cNvPr id="5" name="Text Placeholder 4"/>
          <p:cNvSpPr>
            <a:spLocks noGrp="1"/>
          </p:cNvSpPr>
          <p:nvPr>
            <p:ph type="body" sz="quarter" idx="12"/>
          </p:nvPr>
        </p:nvSpPr>
        <p:spPr/>
        <p:txBody>
          <a:bodyPr/>
          <a:lstStyle/>
          <a:p>
            <a:r>
              <a:rPr lang="en-GB" altLang="en-US" noProof="0" dirty="0">
                <a:ea typeface="ＭＳ Ｐゴシック" pitchFamily="34" charset="-128"/>
              </a:rPr>
              <a:t>The figure excludes bunker fuels and statistical differences</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2017</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8"/>
            <a:ext cx="7011034" cy="4679999"/>
          </a:xfrm>
        </p:spPr>
      </p:pic>
    </p:spTree>
    <p:extLst>
      <p:ext uri="{BB962C8B-B14F-4D97-AF65-F5344CB8AC3E}">
        <p14:creationId xmlns:p14="http://schemas.microsoft.com/office/powerpoint/2010/main" val="2346757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noProof="0" dirty="0"/>
              <a:t>Acknowledgements</a:t>
            </a:r>
          </a:p>
        </p:txBody>
      </p:sp>
      <p:sp>
        <p:nvSpPr>
          <p:cNvPr id="7" name="Text Placeholder 6"/>
          <p:cNvSpPr>
            <a:spLocks noGrp="1"/>
          </p:cNvSpPr>
          <p:nvPr>
            <p:ph type="body" sz="quarter" idx="4294967295"/>
          </p:nvPr>
        </p:nvSpPr>
        <p:spPr>
          <a:xfrm>
            <a:off x="189876" y="955996"/>
            <a:ext cx="8766175" cy="552450"/>
          </a:xfrm>
        </p:spPr>
        <p:txBody>
          <a:bodyPr>
            <a:normAutofit fontScale="55000" lnSpcReduction="20000"/>
          </a:bodyPr>
          <a:lstStyle/>
          <a:p>
            <a:pPr marL="0" indent="0" algn="ctr">
              <a:buNone/>
            </a:pPr>
            <a:r>
              <a:rPr lang="en-GB" noProof="0" dirty="0"/>
              <a:t>The work presented here has been possible thanks to the enormous observational and modelling efforts of the institutions and networks below</a:t>
            </a:r>
          </a:p>
        </p:txBody>
      </p:sp>
      <p:sp>
        <p:nvSpPr>
          <p:cNvPr id="4" name="Rectangle 3"/>
          <p:cNvSpPr/>
          <p:nvPr/>
        </p:nvSpPr>
        <p:spPr>
          <a:xfrm>
            <a:off x="323858" y="1787026"/>
            <a:ext cx="4176713" cy="4616648"/>
          </a:xfrm>
          <a:prstGeom prst="rect">
            <a:avLst/>
          </a:prstGeom>
        </p:spPr>
        <p:txBody>
          <a:bodyPr>
            <a:spAutoFit/>
          </a:bodyPr>
          <a:lstStyle/>
          <a:p>
            <a:pPr>
              <a:defRPr/>
            </a:pPr>
            <a:r>
              <a:rPr lang="en-US" sz="1400" b="1" dirty="0">
                <a:solidFill>
                  <a:srgbClr val="4C9BDB"/>
                </a:solidFill>
                <a:latin typeface="Calibri"/>
              </a:rPr>
              <a:t>Atmospheric CO</a:t>
            </a:r>
            <a:r>
              <a:rPr lang="en-US" sz="1400" b="1" baseline="-25000" dirty="0">
                <a:solidFill>
                  <a:srgbClr val="4C9BDB"/>
                </a:solidFill>
                <a:latin typeface="Calibri"/>
              </a:rPr>
              <a:t>2</a:t>
            </a:r>
            <a:r>
              <a:rPr lang="en-US" sz="1400" b="1" dirty="0">
                <a:solidFill>
                  <a:srgbClr val="4C9BDB"/>
                </a:solidFill>
                <a:latin typeface="Calibri"/>
              </a:rPr>
              <a:t> datasets </a:t>
            </a:r>
            <a:endParaRPr lang="en-AU" sz="1400" dirty="0">
              <a:solidFill>
                <a:srgbClr val="4C9BDB"/>
              </a:solidFill>
              <a:latin typeface="Calibri"/>
            </a:endParaRPr>
          </a:p>
          <a:p>
            <a:pPr>
              <a:defRPr/>
            </a:pPr>
            <a:r>
              <a:rPr lang="en-US" sz="1400" dirty="0">
                <a:solidFill>
                  <a:srgbClr val="4C9BDB"/>
                </a:solidFill>
                <a:latin typeface="Calibri"/>
              </a:rPr>
              <a:t>NOAA/ESRL (</a:t>
            </a:r>
            <a:r>
              <a:rPr lang="en-US" sz="1400" dirty="0" err="1">
                <a:solidFill>
                  <a:srgbClr val="4C9BDB"/>
                </a:solidFill>
                <a:latin typeface="Calibri"/>
              </a:rPr>
              <a:t>Dlugokencky</a:t>
            </a:r>
            <a:r>
              <a:rPr lang="en-US" sz="1400" dirty="0">
                <a:solidFill>
                  <a:srgbClr val="4C9BDB"/>
                </a:solidFill>
                <a:latin typeface="Calibri"/>
              </a:rPr>
              <a:t> and Tans 2017) </a:t>
            </a:r>
            <a:endParaRPr lang="en-AU" sz="1400" dirty="0">
              <a:solidFill>
                <a:srgbClr val="4C9BDB"/>
              </a:solidFill>
              <a:latin typeface="Calibri"/>
            </a:endParaRPr>
          </a:p>
          <a:p>
            <a:pPr>
              <a:defRPr/>
            </a:pPr>
            <a:r>
              <a:rPr lang="en-GB" sz="1400" dirty="0">
                <a:solidFill>
                  <a:srgbClr val="4C9BDB"/>
                </a:solidFill>
                <a:latin typeface="Calibri"/>
              </a:rPr>
              <a:t>Scripps (Keeling et al. 1976)</a:t>
            </a:r>
            <a:endParaRPr lang="en-AU" sz="1400" dirty="0">
              <a:solidFill>
                <a:srgbClr val="4C9BDB"/>
              </a:solidFill>
              <a:latin typeface="Calibri"/>
            </a:endParaRPr>
          </a:p>
          <a:p>
            <a:pPr>
              <a:defRPr/>
            </a:pPr>
            <a:r>
              <a:rPr lang="en-US" sz="1400" dirty="0">
                <a:solidFill>
                  <a:srgbClr val="4C9BDB"/>
                </a:solidFill>
                <a:latin typeface="Calibri"/>
              </a:rPr>
              <a:t> </a:t>
            </a:r>
            <a:endParaRPr lang="en-AU" sz="1400" dirty="0">
              <a:solidFill>
                <a:srgbClr val="4C9BDB"/>
              </a:solidFill>
              <a:latin typeface="Calibri"/>
            </a:endParaRPr>
          </a:p>
          <a:p>
            <a:pPr>
              <a:defRPr/>
            </a:pPr>
            <a:r>
              <a:rPr lang="en-GB" sz="1400" b="1" dirty="0">
                <a:solidFill>
                  <a:srgbClr val="4C9BDB"/>
                </a:solidFill>
                <a:latin typeface="Calibri"/>
              </a:rPr>
              <a:t>Fossil Fuels and Industry</a:t>
            </a:r>
            <a:endParaRPr lang="en-AU" sz="1400" dirty="0">
              <a:solidFill>
                <a:srgbClr val="4C9BDB"/>
              </a:solidFill>
              <a:latin typeface="Calibri"/>
            </a:endParaRPr>
          </a:p>
          <a:p>
            <a:pPr>
              <a:defRPr/>
            </a:pPr>
            <a:r>
              <a:rPr lang="en-AU" sz="1400" dirty="0">
                <a:solidFill>
                  <a:srgbClr val="4C9BDB"/>
                </a:solidFill>
                <a:latin typeface="Calibri"/>
              </a:rPr>
              <a:t>CDIAC (Boden et al. 2017)</a:t>
            </a:r>
          </a:p>
          <a:p>
            <a:pPr>
              <a:defRPr/>
            </a:pPr>
            <a:r>
              <a:rPr lang="en-AU" sz="1400" dirty="0">
                <a:solidFill>
                  <a:srgbClr val="4C9BDB"/>
                </a:solidFill>
                <a:latin typeface="Calibri"/>
              </a:rPr>
              <a:t>USGS, 2017</a:t>
            </a:r>
          </a:p>
          <a:p>
            <a:pPr>
              <a:defRPr/>
            </a:pPr>
            <a:r>
              <a:rPr lang="en-AU" sz="1400" dirty="0">
                <a:solidFill>
                  <a:srgbClr val="4C9BDB"/>
                </a:solidFill>
                <a:latin typeface="Calibri"/>
              </a:rPr>
              <a:t>UNFCCC, 2017</a:t>
            </a:r>
          </a:p>
          <a:p>
            <a:pPr>
              <a:defRPr/>
            </a:pPr>
            <a:r>
              <a:rPr lang="en-AU" sz="1400" dirty="0">
                <a:solidFill>
                  <a:srgbClr val="4C9BDB"/>
                </a:solidFill>
                <a:latin typeface="Calibri"/>
              </a:rPr>
              <a:t>BP, 2017</a:t>
            </a:r>
          </a:p>
          <a:p>
            <a:pPr>
              <a:defRPr/>
            </a:pPr>
            <a:endParaRPr lang="en-GB" sz="1400" dirty="0">
              <a:solidFill>
                <a:srgbClr val="4C9BDB"/>
              </a:solidFill>
              <a:latin typeface="Calibri"/>
            </a:endParaRPr>
          </a:p>
          <a:p>
            <a:pPr>
              <a:defRPr/>
            </a:pPr>
            <a:r>
              <a:rPr lang="en-GB" sz="1400" b="1" dirty="0">
                <a:solidFill>
                  <a:srgbClr val="4C9BDB"/>
                </a:solidFill>
                <a:latin typeface="Calibri"/>
              </a:rPr>
              <a:t>Consumption Emission </a:t>
            </a:r>
          </a:p>
          <a:p>
            <a:pPr>
              <a:defRPr/>
            </a:pPr>
            <a:r>
              <a:rPr lang="en-GB" sz="1400" dirty="0">
                <a:solidFill>
                  <a:srgbClr val="4C9BDB"/>
                </a:solidFill>
                <a:latin typeface="Calibri"/>
              </a:rPr>
              <a:t>Peters et al. 2011</a:t>
            </a:r>
          </a:p>
          <a:p>
            <a:pPr>
              <a:defRPr/>
            </a:pPr>
            <a:r>
              <a:rPr lang="en-GB" sz="1400" dirty="0">
                <a:solidFill>
                  <a:srgbClr val="4C9BDB"/>
                </a:solidFill>
              </a:rPr>
              <a:t>GTAP (Narayanan et al. 2015) </a:t>
            </a:r>
            <a:endParaRPr lang="en-AU" sz="1400" dirty="0">
              <a:solidFill>
                <a:srgbClr val="4C9BDB"/>
              </a:solidFill>
              <a:latin typeface="Calibri"/>
            </a:endParaRPr>
          </a:p>
          <a:p>
            <a:pPr>
              <a:defRPr/>
            </a:pPr>
            <a:endParaRPr lang="en-GB" sz="1400" b="1" dirty="0">
              <a:solidFill>
                <a:srgbClr val="4C9BDB"/>
              </a:solidFill>
              <a:latin typeface="Calibri"/>
            </a:endParaRPr>
          </a:p>
          <a:p>
            <a:pPr>
              <a:defRPr/>
            </a:pPr>
            <a:r>
              <a:rPr lang="en-GB" sz="1400" b="1" dirty="0">
                <a:solidFill>
                  <a:srgbClr val="4C9BDB"/>
                </a:solidFill>
                <a:latin typeface="Calibri"/>
              </a:rPr>
              <a:t>Land-Use Change</a:t>
            </a:r>
            <a:endParaRPr lang="en-AU" sz="1400" dirty="0">
              <a:solidFill>
                <a:srgbClr val="4C9BDB"/>
              </a:solidFill>
              <a:latin typeface="Calibri"/>
            </a:endParaRPr>
          </a:p>
          <a:p>
            <a:pPr>
              <a:defRPr/>
            </a:pPr>
            <a:r>
              <a:rPr lang="en-AU" sz="1400" dirty="0">
                <a:solidFill>
                  <a:srgbClr val="4C9BDB"/>
                </a:solidFill>
                <a:latin typeface="Calibri"/>
              </a:rPr>
              <a:t>Houghton and </a:t>
            </a:r>
            <a:r>
              <a:rPr lang="en-AU" sz="1400" dirty="0" err="1">
                <a:solidFill>
                  <a:srgbClr val="4C9BDB"/>
                </a:solidFill>
                <a:latin typeface="Calibri"/>
              </a:rPr>
              <a:t>Nassikas</a:t>
            </a:r>
            <a:r>
              <a:rPr lang="en-AU" sz="1400" dirty="0">
                <a:solidFill>
                  <a:srgbClr val="4C9BDB"/>
                </a:solidFill>
                <a:latin typeface="Calibri"/>
              </a:rPr>
              <a:t> 2017</a:t>
            </a:r>
          </a:p>
          <a:p>
            <a:pPr>
              <a:defRPr/>
            </a:pPr>
            <a:r>
              <a:rPr lang="en-AU" sz="1400" dirty="0" err="1">
                <a:solidFill>
                  <a:srgbClr val="4C9BDB"/>
                </a:solidFill>
                <a:latin typeface="Calibri"/>
              </a:rPr>
              <a:t>Hansis</a:t>
            </a:r>
            <a:r>
              <a:rPr lang="en-AU" sz="1400" dirty="0">
                <a:solidFill>
                  <a:srgbClr val="4C9BDB"/>
                </a:solidFill>
                <a:latin typeface="Calibri"/>
              </a:rPr>
              <a:t> et al. 2015</a:t>
            </a:r>
          </a:p>
          <a:p>
            <a:pPr>
              <a:defRPr/>
            </a:pPr>
            <a:r>
              <a:rPr lang="en-AU" sz="1400" dirty="0">
                <a:solidFill>
                  <a:srgbClr val="4C9BDB"/>
                </a:solidFill>
              </a:rPr>
              <a:t>GFED4 (van </a:t>
            </a:r>
            <a:r>
              <a:rPr lang="en-AU" sz="1400" dirty="0">
                <a:solidFill>
                  <a:srgbClr val="4C9BDB"/>
                </a:solidFill>
                <a:latin typeface="Calibri"/>
              </a:rPr>
              <a:t>der </a:t>
            </a:r>
            <a:r>
              <a:rPr lang="en-AU" sz="1400" dirty="0" err="1">
                <a:solidFill>
                  <a:srgbClr val="4C9BDB"/>
                </a:solidFill>
                <a:latin typeface="Calibri"/>
              </a:rPr>
              <a:t>Werf</a:t>
            </a:r>
            <a:r>
              <a:rPr lang="en-AU" sz="1400" dirty="0">
                <a:solidFill>
                  <a:srgbClr val="4C9BDB"/>
                </a:solidFill>
                <a:latin typeface="Calibri"/>
              </a:rPr>
              <a:t> et al. 2017)</a:t>
            </a:r>
          </a:p>
          <a:p>
            <a:pPr>
              <a:defRPr/>
            </a:pPr>
            <a:r>
              <a:rPr lang="en-AU" sz="1400" dirty="0">
                <a:solidFill>
                  <a:srgbClr val="4C9BDB"/>
                </a:solidFill>
              </a:rPr>
              <a:t>FAO-FRA and FAOSTAT</a:t>
            </a:r>
          </a:p>
          <a:p>
            <a:pPr>
              <a:defRPr/>
            </a:pPr>
            <a:r>
              <a:rPr lang="nl-NL" sz="1400" dirty="0">
                <a:solidFill>
                  <a:srgbClr val="4C9BDB"/>
                </a:solidFill>
              </a:rPr>
              <a:t>HYDE (Klein Goldewijk et al. 2017)</a:t>
            </a:r>
          </a:p>
          <a:p>
            <a:pPr>
              <a:defRPr/>
            </a:pPr>
            <a:r>
              <a:rPr lang="nl-NL" sz="1400" dirty="0">
                <a:solidFill>
                  <a:srgbClr val="4C9BDB"/>
                </a:solidFill>
              </a:rPr>
              <a:t>LUH2 (</a:t>
            </a:r>
            <a:r>
              <a:rPr lang="nl-NL" sz="1400" dirty="0" err="1">
                <a:solidFill>
                  <a:srgbClr val="4C9BDB"/>
                </a:solidFill>
              </a:rPr>
              <a:t>Hurtt</a:t>
            </a:r>
            <a:r>
              <a:rPr lang="nl-NL" sz="1400" dirty="0">
                <a:solidFill>
                  <a:srgbClr val="4C9BDB"/>
                </a:solidFill>
              </a:rPr>
              <a:t> et al. 2011)</a:t>
            </a:r>
          </a:p>
        </p:txBody>
      </p:sp>
      <p:sp>
        <p:nvSpPr>
          <p:cNvPr id="5" name="Rectangle 4"/>
          <p:cNvSpPr/>
          <p:nvPr/>
        </p:nvSpPr>
        <p:spPr>
          <a:xfrm>
            <a:off x="4635508" y="1787026"/>
            <a:ext cx="4257675" cy="4401205"/>
          </a:xfrm>
          <a:prstGeom prst="rect">
            <a:avLst/>
          </a:prstGeom>
        </p:spPr>
        <p:txBody>
          <a:bodyPr wrap="square">
            <a:spAutoFit/>
          </a:bodyPr>
          <a:lstStyle/>
          <a:p>
            <a:pPr>
              <a:defRPr/>
            </a:pPr>
            <a:r>
              <a:rPr lang="en-US" sz="1400" b="1" dirty="0">
                <a:solidFill>
                  <a:srgbClr val="4C9BDB"/>
                </a:solidFill>
                <a:latin typeface="Calibri"/>
              </a:rPr>
              <a:t>Atmospheric inversions</a:t>
            </a:r>
            <a:endParaRPr lang="en-AU" sz="1400" dirty="0">
              <a:solidFill>
                <a:srgbClr val="4C9BDB"/>
              </a:solidFill>
              <a:latin typeface="Calibri"/>
            </a:endParaRPr>
          </a:p>
          <a:p>
            <a:pPr>
              <a:defRPr/>
            </a:pPr>
            <a:r>
              <a:rPr lang="en-US" sz="1400" dirty="0" err="1">
                <a:solidFill>
                  <a:srgbClr val="4C9BDB"/>
                </a:solidFill>
                <a:latin typeface="Calibri"/>
              </a:rPr>
              <a:t>CarbonTracker</a:t>
            </a:r>
            <a:r>
              <a:rPr lang="en-US" sz="1400" dirty="0">
                <a:solidFill>
                  <a:srgbClr val="4C9BDB"/>
                </a:solidFill>
                <a:latin typeface="Calibri"/>
              </a:rPr>
              <a:t> Europe (van der </a:t>
            </a:r>
            <a:r>
              <a:rPr lang="en-US" sz="1400" dirty="0" err="1">
                <a:solidFill>
                  <a:srgbClr val="4C9BDB"/>
                </a:solidFill>
                <a:latin typeface="Calibri"/>
              </a:rPr>
              <a:t>Laan-Luijkx</a:t>
            </a:r>
            <a:r>
              <a:rPr lang="en-US" sz="1400" dirty="0">
                <a:solidFill>
                  <a:srgbClr val="4C9BDB"/>
                </a:solidFill>
                <a:latin typeface="Calibri"/>
              </a:rPr>
              <a:t> et al. 2017)</a:t>
            </a:r>
          </a:p>
          <a:p>
            <a:pPr>
              <a:defRPr/>
            </a:pPr>
            <a:r>
              <a:rPr lang="en-US" sz="1400" dirty="0">
                <a:solidFill>
                  <a:srgbClr val="4C9BDB"/>
                </a:solidFill>
                <a:latin typeface="Calibri"/>
              </a:rPr>
              <a:t>Jena </a:t>
            </a:r>
            <a:r>
              <a:rPr lang="en-US" sz="1400" dirty="0" err="1">
                <a:solidFill>
                  <a:srgbClr val="4C9BDB"/>
                </a:solidFill>
                <a:latin typeface="Calibri"/>
              </a:rPr>
              <a:t>CarboScope</a:t>
            </a:r>
            <a:r>
              <a:rPr lang="en-US" sz="1400" dirty="0">
                <a:solidFill>
                  <a:srgbClr val="4C9BDB"/>
                </a:solidFill>
                <a:latin typeface="Calibri"/>
              </a:rPr>
              <a:t> (Rödenbeck et al. 2003)</a:t>
            </a:r>
          </a:p>
          <a:p>
            <a:pPr>
              <a:defRPr/>
            </a:pPr>
            <a:r>
              <a:rPr lang="en-US" sz="1400" dirty="0">
                <a:solidFill>
                  <a:srgbClr val="4C9BDB"/>
                </a:solidFill>
                <a:latin typeface="Calibri"/>
              </a:rPr>
              <a:t>CAMS (</a:t>
            </a:r>
            <a:r>
              <a:rPr lang="en-US" sz="1400" dirty="0" err="1">
                <a:solidFill>
                  <a:srgbClr val="4C9BDB"/>
                </a:solidFill>
                <a:latin typeface="Calibri"/>
              </a:rPr>
              <a:t>Chevallier</a:t>
            </a:r>
            <a:r>
              <a:rPr lang="en-US" sz="1400" dirty="0">
                <a:solidFill>
                  <a:srgbClr val="4C9BDB"/>
                </a:solidFill>
                <a:latin typeface="Calibri"/>
              </a:rPr>
              <a:t> et al. 2005) </a:t>
            </a:r>
          </a:p>
          <a:p>
            <a:pPr>
              <a:defRPr/>
            </a:pPr>
            <a:endParaRPr lang="en-GB" sz="1400" b="1" dirty="0">
              <a:solidFill>
                <a:srgbClr val="4C9BDB"/>
              </a:solidFill>
              <a:latin typeface="Calibri"/>
            </a:endParaRPr>
          </a:p>
          <a:p>
            <a:pPr>
              <a:defRPr/>
            </a:pPr>
            <a:r>
              <a:rPr lang="en-GB" sz="1400" b="1" dirty="0">
                <a:solidFill>
                  <a:srgbClr val="4C9BDB"/>
                </a:solidFill>
                <a:latin typeface="Calibri"/>
              </a:rPr>
              <a:t>Land models</a:t>
            </a:r>
          </a:p>
          <a:p>
            <a:pPr>
              <a:defRPr/>
            </a:pPr>
            <a:r>
              <a:rPr lang="en-GB" sz="1400" dirty="0">
                <a:solidFill>
                  <a:srgbClr val="4C9BDB"/>
                </a:solidFill>
              </a:rPr>
              <a:t>CABLE | CLASS-CTEM | CLM4.5(BGC) | DLEM | ISAM | JSBACH | JULES | LPJ-GUESS | LPJ | LPX-Bern | OCN | ORCHIDEE | ORCHIDEE-MICT | SDGVM | VISIT </a:t>
            </a:r>
          </a:p>
          <a:p>
            <a:pPr>
              <a:defRPr/>
            </a:pPr>
            <a:r>
              <a:rPr lang="fr-FR" sz="1400" dirty="0">
                <a:solidFill>
                  <a:srgbClr val="4C9BDB"/>
                </a:solidFill>
              </a:rPr>
              <a:t>CRU (Harris et al. 2014)</a:t>
            </a:r>
            <a:endParaRPr lang="en-GB" sz="1400" dirty="0">
              <a:solidFill>
                <a:srgbClr val="4C9BDB"/>
              </a:solidFill>
              <a:latin typeface="Calibri"/>
            </a:endParaRPr>
          </a:p>
          <a:p>
            <a:pPr>
              <a:defRPr/>
            </a:pPr>
            <a:endParaRPr lang="en-GB" sz="1400" dirty="0">
              <a:solidFill>
                <a:srgbClr val="4C9BDB"/>
              </a:solidFill>
              <a:latin typeface="Calibri"/>
            </a:endParaRPr>
          </a:p>
          <a:p>
            <a:pPr>
              <a:defRPr/>
            </a:pPr>
            <a:r>
              <a:rPr lang="en-GB" sz="1400" b="1" dirty="0">
                <a:solidFill>
                  <a:srgbClr val="4C9BDB"/>
                </a:solidFill>
                <a:latin typeface="Calibri"/>
              </a:rPr>
              <a:t>Ocean models</a:t>
            </a:r>
          </a:p>
          <a:p>
            <a:pPr>
              <a:defRPr/>
            </a:pPr>
            <a:r>
              <a:rPr lang="en-GB" sz="1400" dirty="0">
                <a:solidFill>
                  <a:srgbClr val="4C9BDB"/>
                </a:solidFill>
              </a:rPr>
              <a:t>CCSM-BEC | CSIRO | MITgem-REcoM2 | MICOM-HAMMOC | NEMO-PISCES (CNRM) | NEMO-PISCES(IPSL)| NEMO-PlankTOM5 | </a:t>
            </a:r>
            <a:r>
              <a:rPr lang="en-GB" sz="1400" dirty="0" err="1">
                <a:solidFill>
                  <a:srgbClr val="4C9BDB"/>
                </a:solidFill>
              </a:rPr>
              <a:t>NorESM</a:t>
            </a:r>
            <a:r>
              <a:rPr lang="en-GB" sz="1400" dirty="0">
                <a:solidFill>
                  <a:srgbClr val="4C9BDB"/>
                </a:solidFill>
              </a:rPr>
              <a:t>-OC</a:t>
            </a:r>
            <a:endParaRPr lang="en-GB" sz="1400" b="1" dirty="0">
              <a:solidFill>
                <a:srgbClr val="4C9BDB"/>
              </a:solidFill>
              <a:latin typeface="Calibri"/>
            </a:endParaRPr>
          </a:p>
          <a:p>
            <a:pPr>
              <a:defRPr/>
            </a:pPr>
            <a:endParaRPr lang="en-GB" sz="1400" b="1" dirty="0">
              <a:solidFill>
                <a:srgbClr val="4C9BDB"/>
              </a:solidFill>
              <a:latin typeface="Calibri"/>
            </a:endParaRPr>
          </a:p>
          <a:p>
            <a:pPr>
              <a:defRPr/>
            </a:pPr>
            <a:r>
              <a:rPr lang="en-GB" sz="1400" b="1" dirty="0">
                <a:solidFill>
                  <a:srgbClr val="4C9BDB"/>
                </a:solidFill>
                <a:latin typeface="Calibri"/>
              </a:rPr>
              <a:t>pCO</a:t>
            </a:r>
            <a:r>
              <a:rPr lang="en-GB" sz="1400" b="1" baseline="-25000" dirty="0">
                <a:solidFill>
                  <a:srgbClr val="4C9BDB"/>
                </a:solidFill>
                <a:latin typeface="Calibri"/>
              </a:rPr>
              <a:t>2</a:t>
            </a:r>
            <a:r>
              <a:rPr lang="en-GB" sz="1400" b="1" dirty="0">
                <a:solidFill>
                  <a:srgbClr val="4C9BDB"/>
                </a:solidFill>
                <a:latin typeface="Calibri"/>
              </a:rPr>
              <a:t>-based ocean flux products</a:t>
            </a:r>
          </a:p>
          <a:p>
            <a:pPr>
              <a:defRPr/>
            </a:pPr>
            <a:r>
              <a:rPr lang="en-GB" sz="1400" dirty="0">
                <a:solidFill>
                  <a:srgbClr val="4C9BDB"/>
                </a:solidFill>
                <a:latin typeface="Calibri"/>
              </a:rPr>
              <a:t>Jena </a:t>
            </a:r>
            <a:r>
              <a:rPr lang="en-GB" sz="1400" dirty="0" err="1">
                <a:solidFill>
                  <a:srgbClr val="4C9BDB"/>
                </a:solidFill>
                <a:latin typeface="Calibri"/>
              </a:rPr>
              <a:t>CarboScope</a:t>
            </a:r>
            <a:r>
              <a:rPr lang="en-GB" sz="1400" dirty="0">
                <a:solidFill>
                  <a:srgbClr val="4C9BDB"/>
                </a:solidFill>
                <a:latin typeface="Calibri"/>
              </a:rPr>
              <a:t> (Rödenbeck et al. 2014)</a:t>
            </a:r>
          </a:p>
          <a:p>
            <a:pPr>
              <a:defRPr/>
            </a:pPr>
            <a:r>
              <a:rPr lang="en-GB" sz="1400" dirty="0">
                <a:solidFill>
                  <a:srgbClr val="4C9BDB"/>
                </a:solidFill>
                <a:latin typeface="Calibri"/>
              </a:rPr>
              <a:t>Landschützer et al. 2016</a:t>
            </a:r>
          </a:p>
          <a:p>
            <a:pPr>
              <a:defRPr/>
            </a:pPr>
            <a:r>
              <a:rPr lang="en-GB" sz="1400" dirty="0">
                <a:solidFill>
                  <a:srgbClr val="4C9BDB"/>
                </a:solidFill>
              </a:rPr>
              <a:t>SOCATv5 (Bakker et al. 2016)</a:t>
            </a:r>
          </a:p>
        </p:txBody>
      </p:sp>
      <p:sp>
        <p:nvSpPr>
          <p:cNvPr id="10" name="Text Placeholder 6"/>
          <p:cNvSpPr txBox="1">
            <a:spLocks/>
          </p:cNvSpPr>
          <p:nvPr/>
        </p:nvSpPr>
        <p:spPr>
          <a:xfrm>
            <a:off x="188921" y="6345709"/>
            <a:ext cx="8766175" cy="5524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latin typeface="Calibri"/>
              </a:rPr>
              <a:t>Full references provided in </a:t>
            </a:r>
            <a:r>
              <a:rPr lang="en-US" altLang="en-US" sz="1800" dirty="0">
                <a:latin typeface="Calibri"/>
                <a:ea typeface="ＭＳ Ｐゴシック" pitchFamily="34" charset="-128"/>
                <a:hlinkClick r:id="rId3"/>
              </a:rPr>
              <a:t>Le Quéré et al 2017</a:t>
            </a:r>
            <a:endParaRPr lang="en-US" sz="1800" dirty="0">
              <a:latin typeface="Calibri"/>
            </a:endParaRPr>
          </a:p>
        </p:txBody>
      </p:sp>
    </p:spTree>
    <p:extLst>
      <p:ext uri="{BB962C8B-B14F-4D97-AF65-F5344CB8AC3E}">
        <p14:creationId xmlns:p14="http://schemas.microsoft.com/office/powerpoint/2010/main" val="2364011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8"/>
            <a:ext cx="7011034" cy="4679999"/>
          </a:xfrm>
        </p:spPr>
      </p:pic>
      <p:sp>
        <p:nvSpPr>
          <p:cNvPr id="2" name="Title 1"/>
          <p:cNvSpPr>
            <a:spLocks noGrp="1"/>
          </p:cNvSpPr>
          <p:nvPr>
            <p:ph type="title"/>
          </p:nvPr>
        </p:nvSpPr>
        <p:spPr/>
        <p:txBody>
          <a:bodyPr/>
          <a:lstStyle/>
          <a:p>
            <a:r>
              <a:rPr lang="en-GB" altLang="en-US" noProof="0" dirty="0">
                <a:ea typeface="ＭＳ Ｐゴシック" pitchFamily="34" charset="-128"/>
              </a:rPr>
              <a:t>Emissions from coal, oil, gas, cement</a:t>
            </a:r>
            <a:endParaRPr lang="en-GB" noProof="0" dirty="0"/>
          </a:p>
        </p:txBody>
      </p:sp>
      <p:sp>
        <p:nvSpPr>
          <p:cNvPr id="3" name="Text Placeholder 2"/>
          <p:cNvSpPr>
            <a:spLocks noGrp="1"/>
          </p:cNvSpPr>
          <p:nvPr>
            <p:ph type="body" sz="quarter" idx="10"/>
          </p:nvPr>
        </p:nvSpPr>
        <p:spPr/>
        <p:txBody>
          <a:bodyPr>
            <a:normAutofit/>
          </a:bodyPr>
          <a:lstStyle/>
          <a:p>
            <a:r>
              <a:rPr lang="en-GB" altLang="en-US" noProof="0" dirty="0">
                <a:ea typeface="ＭＳ Ｐゴシック" pitchFamily="34" charset="-128"/>
              </a:rPr>
              <a:t>Share of global emissions in 2016:</a:t>
            </a:r>
            <a:br>
              <a:rPr lang="en-GB" altLang="en-US" noProof="0" dirty="0">
                <a:ea typeface="ＭＳ Ｐゴシック" pitchFamily="34" charset="-128"/>
              </a:rPr>
            </a:br>
            <a:r>
              <a:rPr lang="en-GB" altLang="en-US" noProof="0" dirty="0">
                <a:ea typeface="ＭＳ Ｐゴシック" pitchFamily="34" charset="-128"/>
              </a:rPr>
              <a:t>coal (40%), oil (34%), gas (19%), cement (6%), flaring (1%, not shown)</a:t>
            </a:r>
          </a:p>
        </p:txBody>
      </p:sp>
      <p:sp>
        <p:nvSpPr>
          <p:cNvPr id="5" name="Text Placeholder 4"/>
          <p:cNvSpPr>
            <a:spLocks noGrp="1"/>
          </p:cNvSpPr>
          <p:nvPr>
            <p:ph type="body" sz="quarter" idx="12"/>
          </p:nvPr>
        </p:nvSpPr>
        <p:spPr>
          <a:xfrm>
            <a:off x="189283" y="5692800"/>
            <a:ext cx="8765451" cy="1077321"/>
          </a:xfrm>
        </p:spPr>
        <p:txBody>
          <a:bodyPr/>
          <a:lstStyle/>
          <a:p>
            <a:r>
              <a:rPr lang="en-GB" altLang="en-US" dirty="0">
                <a:ea typeface="ＭＳ Ｐゴシック" pitchFamily="34" charset="-128"/>
              </a:rPr>
              <a:t>Source: </a:t>
            </a:r>
            <a:r>
              <a:rPr lang="en-GB" altLang="en-US" dirty="0">
                <a:ea typeface="ＭＳ Ｐゴシック" pitchFamily="34" charset="-128"/>
                <a:hlinkClick r:id="rId4"/>
              </a:rPr>
              <a:t>CDIAC</a:t>
            </a:r>
            <a:r>
              <a:rPr lang="en-GB" altLang="en-US" dirty="0">
                <a:ea typeface="ＭＳ Ｐゴシック" pitchFamily="34" charset="-128"/>
              </a:rPr>
              <a:t>; </a:t>
            </a:r>
            <a:r>
              <a:rPr lang="en-GB" altLang="en-US" dirty="0">
                <a:ea typeface="ＭＳ Ｐゴシック" pitchFamily="34" charset="-128"/>
                <a:hlinkClick r:id="rId5"/>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dirty="0">
                <a:ea typeface="ＭＳ Ｐゴシック" pitchFamily="34" charset="-128"/>
                <a:hlinkClick r:id="rId6"/>
              </a:rPr>
              <a:t>Global Carbon Budget 2017</a:t>
            </a:r>
            <a:endParaRPr lang="en-GB" altLang="en-US" dirty="0">
              <a:ea typeface="ＭＳ Ｐゴシック" pitchFamily="34" charset="-128"/>
            </a:endParaRPr>
          </a:p>
        </p:txBody>
      </p:sp>
    </p:spTree>
    <p:extLst>
      <p:ext uri="{BB962C8B-B14F-4D97-AF65-F5344CB8AC3E}">
        <p14:creationId xmlns:p14="http://schemas.microsoft.com/office/powerpoint/2010/main" val="2902783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Emissions by category</a:t>
            </a:r>
          </a:p>
        </p:txBody>
      </p:sp>
      <p:sp>
        <p:nvSpPr>
          <p:cNvPr id="4" name="Text Placeholder 3"/>
          <p:cNvSpPr>
            <a:spLocks noGrp="1"/>
          </p:cNvSpPr>
          <p:nvPr>
            <p:ph type="body" sz="quarter" idx="10"/>
          </p:nvPr>
        </p:nvSpPr>
        <p:spPr/>
        <p:txBody>
          <a:bodyPr/>
          <a:lstStyle/>
          <a:p>
            <a:r>
              <a:rPr lang="en-GB" noProof="0" dirty="0"/>
              <a:t>Emissions by category from 2000 to 2016, with growth rates indicated for the more recent period of 2011 to 2016</a:t>
            </a:r>
          </a:p>
        </p:txBody>
      </p:sp>
      <p:sp>
        <p:nvSpPr>
          <p:cNvPr id="5" name="Text Placeholder 4"/>
          <p:cNvSpPr>
            <a:spLocks noGrp="1"/>
          </p:cNvSpPr>
          <p:nvPr>
            <p:ph type="body" sz="quarter" idx="12"/>
          </p:nvPr>
        </p:nvSpPr>
        <p:spPr/>
        <p:txBody>
          <a:bodyPr/>
          <a:lstStyle/>
          <a:p>
            <a:r>
              <a:rPr lang="en-GB" altLang="en-US" noProof="0" dirty="0">
                <a:ea typeface="ＭＳ Ｐゴシック" pitchFamily="34" charset="-128"/>
              </a:rPr>
              <a:t>Source: </a:t>
            </a:r>
            <a:r>
              <a:rPr lang="en-GB" altLang="en-US" dirty="0">
                <a:ea typeface="ＭＳ Ｐゴシック" pitchFamily="34" charset="-128"/>
                <a:hlinkClick r:id="rId3"/>
              </a:rPr>
              <a:t>CDIAC</a:t>
            </a:r>
            <a:r>
              <a:rPr lang="en-GB" altLang="en-US" dirty="0">
                <a:ea typeface="ＭＳ Ｐゴシック" pitchFamily="34" charset="-128"/>
              </a:rPr>
              <a:t>; </a:t>
            </a:r>
            <a:r>
              <a:rPr lang="en-GB" altLang="en-US" dirty="0">
                <a:ea typeface="ＭＳ Ｐゴシック" pitchFamily="34" charset="-128"/>
                <a:hlinkClick r:id="rId4"/>
              </a:rPr>
              <a:t>Jackson et al 2017</a:t>
            </a:r>
            <a:r>
              <a:rPr lang="en-GB" altLang="en-US" dirty="0">
                <a:ea typeface="ＭＳ Ｐゴシック" pitchFamily="34" charset="-128"/>
              </a:rPr>
              <a:t>;</a:t>
            </a:r>
            <a:r>
              <a:rPr lang="en-GB" altLang="en-US" dirty="0">
                <a:solidFill>
                  <a:srgbClr val="000000"/>
                </a:solidFill>
                <a:ea typeface="ＭＳ Ｐゴシック" pitchFamily="34" charset="-128"/>
              </a:rPr>
              <a:t> </a:t>
            </a:r>
            <a:r>
              <a:rPr lang="en-GB" altLang="en-US" noProof="0" dirty="0">
                <a:ea typeface="ＭＳ Ｐゴシック" pitchFamily="34" charset="-128"/>
                <a:hlinkClick r:id="rId5"/>
              </a:rPr>
              <a:t>Global Carbon Budget 2017</a:t>
            </a:r>
            <a:r>
              <a:rPr lang="en-GB" altLang="en-US" noProof="0" dirty="0">
                <a:ea typeface="ＭＳ Ｐゴシック" pitchFamily="34" charset="-128"/>
              </a:rPr>
              <a:t> </a:t>
            </a: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8"/>
            <a:ext cx="7011034" cy="4679999"/>
          </a:xfrm>
        </p:spPr>
      </p:pic>
    </p:spTree>
    <p:extLst>
      <p:ext uri="{BB962C8B-B14F-4D97-AF65-F5344CB8AC3E}">
        <p14:creationId xmlns:p14="http://schemas.microsoft.com/office/powerpoint/2010/main" val="5716753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Energy consumption by energy type</a:t>
            </a:r>
          </a:p>
        </p:txBody>
      </p:sp>
      <p:sp>
        <p:nvSpPr>
          <p:cNvPr id="4" name="Text Placeholder 3"/>
          <p:cNvSpPr>
            <a:spLocks noGrp="1"/>
          </p:cNvSpPr>
          <p:nvPr>
            <p:ph type="body" sz="quarter" idx="10"/>
          </p:nvPr>
        </p:nvSpPr>
        <p:spPr/>
        <p:txBody>
          <a:bodyPr/>
          <a:lstStyle/>
          <a:p>
            <a:r>
              <a:rPr lang="en-GB" noProof="0" dirty="0"/>
              <a:t>Energy consumption by fuel source from 2000 to 2016, with growth rates indicated for the more recent period of 2011 to 2016</a:t>
            </a:r>
          </a:p>
        </p:txBody>
      </p:sp>
      <p:sp>
        <p:nvSpPr>
          <p:cNvPr id="5" name="Text Placeholder 4"/>
          <p:cNvSpPr>
            <a:spLocks noGrp="1"/>
          </p:cNvSpPr>
          <p:nvPr>
            <p:ph type="body" sz="quarter" idx="12"/>
          </p:nvPr>
        </p:nvSpPr>
        <p:spPr/>
        <p:txBody>
          <a:bodyPr/>
          <a:lstStyle/>
          <a:p>
            <a:r>
              <a:rPr lang="en-GB" altLang="en-US" noProof="0" dirty="0">
                <a:ea typeface="ＭＳ Ｐゴシック" pitchFamily="34" charset="-128"/>
              </a:rPr>
              <a:t>Source: </a:t>
            </a:r>
            <a:r>
              <a:rPr lang="en-GB" altLang="en-US" noProof="0" dirty="0">
                <a:ea typeface="ＭＳ Ｐゴシック" pitchFamily="34" charset="-128"/>
                <a:hlinkClick r:id="rId2"/>
              </a:rPr>
              <a:t>BP 2017</a:t>
            </a:r>
            <a:r>
              <a:rPr lang="en-GB" altLang="en-US" noProof="0" dirty="0">
                <a:ea typeface="ＭＳ Ｐゴシック" pitchFamily="34" charset="-128"/>
              </a:rPr>
              <a:t>; </a:t>
            </a:r>
            <a:r>
              <a:rPr lang="en-GB" altLang="en-US" noProof="0" dirty="0">
                <a:ea typeface="ＭＳ Ｐゴシック" pitchFamily="34" charset="-128"/>
                <a:hlinkClick r:id="rId3"/>
              </a:rPr>
              <a:t>Jackson et al 2017</a:t>
            </a:r>
            <a:r>
              <a:rPr lang="en-GB" altLang="en-US" noProof="0" dirty="0">
                <a:ea typeface="ＭＳ Ｐゴシック" pitchFamily="34" charset="-128"/>
              </a:rPr>
              <a:t>; </a:t>
            </a:r>
            <a:r>
              <a:rPr lang="en-GB" altLang="en-US" noProof="0" dirty="0">
                <a:ea typeface="ＭＳ Ｐゴシック" pitchFamily="34" charset="-128"/>
                <a:hlinkClick r:id="rId4"/>
              </a:rPr>
              <a:t>Global Carbon Budget 2017</a:t>
            </a:r>
            <a:r>
              <a:rPr lang="en-GB" altLang="en-US" noProof="0" dirty="0">
                <a:ea typeface="ＭＳ Ｐゴシック" pitchFamily="34" charset="-128"/>
              </a:rPr>
              <a:t> </a:t>
            </a:r>
          </a:p>
        </p:txBody>
      </p:sp>
      <p:pic>
        <p:nvPicPr>
          <p:cNvPr id="8" name="Picture Placeholder 7"/>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1074675" y="1440008"/>
            <a:ext cx="7011033" cy="4679999"/>
          </a:xfrm>
        </p:spPr>
      </p:pic>
    </p:spTree>
    <p:extLst>
      <p:ext uri="{BB962C8B-B14F-4D97-AF65-F5344CB8AC3E}">
        <p14:creationId xmlns:p14="http://schemas.microsoft.com/office/powerpoint/2010/main" val="3622480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noProof="0" dirty="0">
                <a:ea typeface="ＭＳ Ｐゴシック" pitchFamily="34" charset="-128"/>
              </a:rPr>
              <a:t>Fossil fuel </a:t>
            </a:r>
            <a:r>
              <a:rPr lang="en-GB" altLang="en-US" noProof="0">
                <a:ea typeface="ＭＳ Ｐゴシック" pitchFamily="34" charset="-128"/>
              </a:rPr>
              <a:t>and cement emissions </a:t>
            </a:r>
            <a:r>
              <a:rPr lang="en-GB" altLang="en-US" noProof="0" dirty="0">
                <a:ea typeface="ＭＳ Ｐゴシック" pitchFamily="34" charset="-128"/>
              </a:rPr>
              <a:t>growth</a:t>
            </a:r>
            <a:endParaRPr lang="en-GB" noProof="0" dirty="0"/>
          </a:p>
        </p:txBody>
      </p:sp>
      <p:sp>
        <p:nvSpPr>
          <p:cNvPr id="3" name="Text Placeholder 2"/>
          <p:cNvSpPr>
            <a:spLocks noGrp="1"/>
          </p:cNvSpPr>
          <p:nvPr>
            <p:ph type="body" sz="quarter" idx="10"/>
          </p:nvPr>
        </p:nvSpPr>
        <p:spPr/>
        <p:txBody>
          <a:bodyPr>
            <a:noAutofit/>
          </a:bodyPr>
          <a:lstStyle/>
          <a:p>
            <a:r>
              <a:rPr lang="en-GB" altLang="en-US" noProof="0" dirty="0"/>
              <a:t>The biggest changes in emissions were from a decline in coal and an increase in oil</a:t>
            </a:r>
          </a:p>
        </p:txBody>
      </p:sp>
      <p:sp>
        <p:nvSpPr>
          <p:cNvPr id="5" name="Text Placeholder 4"/>
          <p:cNvSpPr>
            <a:spLocks noGrp="1"/>
          </p:cNvSpPr>
          <p:nvPr>
            <p:ph type="body" sz="quarter" idx="12"/>
          </p:nvPr>
        </p:nvSpPr>
        <p:spPr/>
        <p:txBody>
          <a:bodyPr/>
          <a:lstStyle/>
          <a:p>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2017</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8"/>
            <a:ext cx="7011034" cy="4679999"/>
          </a:xfrm>
        </p:spPr>
      </p:pic>
    </p:spTree>
    <p:extLst>
      <p:ext uri="{BB962C8B-B14F-4D97-AF65-F5344CB8AC3E}">
        <p14:creationId xmlns:p14="http://schemas.microsoft.com/office/powerpoint/2010/main" val="3033634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8"/>
            <a:ext cx="7011033" cy="4679998"/>
          </a:xfrm>
        </p:spPr>
      </p:pic>
      <p:sp>
        <p:nvSpPr>
          <p:cNvPr id="2" name="Title 1"/>
          <p:cNvSpPr>
            <a:spLocks noGrp="1"/>
          </p:cNvSpPr>
          <p:nvPr>
            <p:ph type="title"/>
          </p:nvPr>
        </p:nvSpPr>
        <p:spPr/>
        <p:txBody>
          <a:bodyPr>
            <a:normAutofit/>
          </a:bodyPr>
          <a:lstStyle/>
          <a:p>
            <a:r>
              <a:rPr lang="en-GB" altLang="en-US" noProof="0" dirty="0">
                <a:ea typeface="ＭＳ Ｐゴシック" pitchFamily="34" charset="-128"/>
              </a:rPr>
              <a:t>Carbon intensity of economic activity</a:t>
            </a:r>
            <a:endParaRPr lang="en-GB" noProof="0" dirty="0"/>
          </a:p>
        </p:txBody>
      </p:sp>
      <p:sp>
        <p:nvSpPr>
          <p:cNvPr id="3" name="Text Placeholder 2"/>
          <p:cNvSpPr>
            <a:spLocks noGrp="1"/>
          </p:cNvSpPr>
          <p:nvPr>
            <p:ph type="body" sz="quarter" idx="10"/>
          </p:nvPr>
        </p:nvSpPr>
        <p:spPr/>
        <p:txBody>
          <a:bodyPr>
            <a:noAutofit/>
          </a:bodyPr>
          <a:lstStyle/>
          <a:p>
            <a:r>
              <a:rPr lang="en-GB" altLang="en-US" noProof="0" dirty="0">
                <a:ea typeface="ＭＳ Ｐゴシック" pitchFamily="34" charset="-128"/>
              </a:rPr>
              <a:t>Global emissions growth has generally recovered quickly from previous financial crises</a:t>
            </a:r>
            <a:br>
              <a:rPr lang="en-GB" altLang="en-US" noProof="0" dirty="0">
                <a:ea typeface="ＭＳ Ｐゴシック" pitchFamily="34" charset="-128"/>
              </a:rPr>
            </a:br>
            <a:r>
              <a:rPr lang="en-GB" altLang="en-US" dirty="0">
                <a:ea typeface="ＭＳ Ｐゴシック" pitchFamily="34" charset="-128"/>
              </a:rPr>
              <a:t>It is unclear if the recent slowdown in global emissions is related to the Global Financial Crisis</a:t>
            </a:r>
            <a:endParaRPr lang="en-GB" altLang="en-US" noProof="0" dirty="0">
              <a:ea typeface="ＭＳ Ｐゴシック" pitchFamily="34" charset="-128"/>
            </a:endParaRPr>
          </a:p>
        </p:txBody>
      </p:sp>
      <p:sp>
        <p:nvSpPr>
          <p:cNvPr id="5" name="Text Placeholder 4"/>
          <p:cNvSpPr>
            <a:spLocks noGrp="1"/>
          </p:cNvSpPr>
          <p:nvPr>
            <p:ph type="body" sz="quarter" idx="12"/>
          </p:nvPr>
        </p:nvSpPr>
        <p:spPr/>
        <p:txBody>
          <a:bodyPr>
            <a:normAutofit/>
          </a:bodyPr>
          <a:lstStyle/>
          <a:p>
            <a:pPr>
              <a:spcBef>
                <a:spcPts val="0"/>
              </a:spcBef>
            </a:pPr>
            <a:r>
              <a:rPr lang="en-GB" noProof="0" dirty="0"/>
              <a:t>Economic activity is measured in Purchasing Power Parity </a:t>
            </a:r>
          </a:p>
          <a:p>
            <a:pPr>
              <a:spcBef>
                <a:spcPts val="0"/>
              </a:spcBef>
            </a:pPr>
            <a:r>
              <a:rPr lang="en-GB" altLang="en-US" noProof="0" dirty="0">
                <a:ea typeface="ＭＳ Ｐゴシック" pitchFamily="34" charset="-128"/>
              </a:rPr>
              <a:t>Source: </a:t>
            </a:r>
            <a:r>
              <a:rPr lang="en-GB" altLang="en-US" noProof="0" dirty="0">
                <a:ea typeface="ＭＳ Ｐゴシック" pitchFamily="34" charset="-128"/>
                <a:hlinkClick r:id="rId4"/>
              </a:rPr>
              <a:t>CDIAC</a:t>
            </a:r>
            <a:r>
              <a:rPr lang="en-GB" altLang="en-US" noProof="0" dirty="0">
                <a:ea typeface="ＭＳ Ｐゴシック" pitchFamily="34" charset="-128"/>
              </a:rPr>
              <a:t>; </a:t>
            </a:r>
            <a:r>
              <a:rPr lang="en-GB" altLang="en-US" noProof="0" dirty="0">
                <a:ea typeface="ＭＳ Ｐゴシック" pitchFamily="34" charset="-128"/>
                <a:hlinkClick r:id="rId5"/>
              </a:rPr>
              <a:t>Peters et al 2012</a:t>
            </a:r>
            <a:r>
              <a:rPr lang="en-GB" altLang="en-US" noProof="0" dirty="0">
                <a:ea typeface="ＭＳ Ｐゴシック" pitchFamily="34" charset="-128"/>
              </a:rPr>
              <a:t>; </a:t>
            </a:r>
            <a:r>
              <a:rPr lang="en-GB" altLang="en-US" dirty="0">
                <a:ea typeface="ＭＳ Ｐゴシック" pitchFamily="34" charset="-128"/>
                <a:hlinkClick r:id="rId6"/>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2017</a:t>
            </a:r>
            <a:endParaRPr lang="en-GB" altLang="en-US" noProof="0" dirty="0">
              <a:ea typeface="ＭＳ Ｐゴシック" pitchFamily="34" charset="-128"/>
            </a:endParaRPr>
          </a:p>
        </p:txBody>
      </p:sp>
    </p:spTree>
    <p:extLst>
      <p:ext uri="{BB962C8B-B14F-4D97-AF65-F5344CB8AC3E}">
        <p14:creationId xmlns:p14="http://schemas.microsoft.com/office/powerpoint/2010/main" val="1536492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Emissions intensity per unit economic activity</a:t>
            </a:r>
          </a:p>
        </p:txBody>
      </p:sp>
      <p:sp>
        <p:nvSpPr>
          <p:cNvPr id="3" name="Text Placeholder 2"/>
          <p:cNvSpPr>
            <a:spLocks noGrp="1"/>
          </p:cNvSpPr>
          <p:nvPr>
            <p:ph type="body" sz="quarter" idx="10"/>
          </p:nvPr>
        </p:nvSpPr>
        <p:spPr/>
        <p:txBody>
          <a:bodyPr>
            <a:normAutofit/>
          </a:bodyPr>
          <a:lstStyle/>
          <a:p>
            <a:r>
              <a:rPr lang="en-GB" noProof="0" dirty="0"/>
              <a:t>The 10 largest economies have a wide range of emissions intensity of economic production</a:t>
            </a:r>
          </a:p>
        </p:txBody>
      </p:sp>
      <p:sp>
        <p:nvSpPr>
          <p:cNvPr id="5" name="Text Placeholder 4"/>
          <p:cNvSpPr>
            <a:spLocks noGrp="1"/>
          </p:cNvSpPr>
          <p:nvPr>
            <p:ph type="body" sz="quarter" idx="12"/>
          </p:nvPr>
        </p:nvSpPr>
        <p:spPr/>
        <p:txBody>
          <a:bodyPr>
            <a:normAutofit/>
          </a:bodyPr>
          <a:lstStyle/>
          <a:p>
            <a:r>
              <a:rPr lang="en-GB" altLang="en-US" noProof="0" dirty="0">
                <a:latin typeface="+mj-lt"/>
                <a:ea typeface="ＭＳ Ｐゴシック" pitchFamily="34" charset="-128"/>
              </a:rPr>
              <a:t>Emission intensity: CO</a:t>
            </a:r>
            <a:r>
              <a:rPr lang="en-GB" altLang="en-US" baseline="-25000" noProof="0" dirty="0">
                <a:latin typeface="+mj-lt"/>
                <a:ea typeface="ＭＳ Ｐゴシック" pitchFamily="34" charset="-128"/>
              </a:rPr>
              <a:t>2</a:t>
            </a:r>
            <a:r>
              <a:rPr lang="en-GB" altLang="en-US" noProof="0" dirty="0">
                <a:latin typeface="+mj-lt"/>
                <a:ea typeface="ＭＳ Ｐゴシック" pitchFamily="34" charset="-128"/>
              </a:rPr>
              <a:t> emissions from fossil fuel and industry divided by Gross Domestic Product</a:t>
            </a:r>
          </a:p>
          <a:p>
            <a:r>
              <a:rPr lang="en-GB" altLang="en-US" noProof="0" dirty="0">
                <a:latin typeface="+mj-lt"/>
                <a:ea typeface="ＭＳ Ｐゴシック" pitchFamily="34" charset="-128"/>
              </a:rPr>
              <a:t>Source: </a:t>
            </a:r>
            <a:r>
              <a:rPr lang="en-GB" altLang="en-US" noProof="0" dirty="0">
                <a:latin typeface="+mj-lt"/>
                <a:ea typeface="ＭＳ Ｐゴシック" pitchFamily="34" charset="-128"/>
                <a:hlinkClick r:id="rId3"/>
              </a:rPr>
              <a:t>Global Carbon Budget 2017</a:t>
            </a:r>
            <a:r>
              <a:rPr lang="en-GB" altLang="en-US" noProof="0" dirty="0">
                <a:latin typeface="+mj-lt"/>
                <a:ea typeface="ＭＳ Ｐゴシック" pitchFamily="34" charset="-128"/>
              </a:rPr>
              <a:t> </a:t>
            </a:r>
          </a:p>
        </p:txBody>
      </p:sp>
      <p:pic>
        <p:nvPicPr>
          <p:cNvPr id="11" name="Picture Placeholder 10"/>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1074670" y="1440005"/>
            <a:ext cx="7011034" cy="4679999"/>
          </a:xfrm>
        </p:spPr>
      </p:pic>
    </p:spTree>
    <p:extLst>
      <p:ext uri="{BB962C8B-B14F-4D97-AF65-F5344CB8AC3E}">
        <p14:creationId xmlns:p14="http://schemas.microsoft.com/office/powerpoint/2010/main" val="3244532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5" y="1440008"/>
            <a:ext cx="7011033" cy="4679998"/>
          </a:xfrm>
        </p:spPr>
      </p:pic>
      <p:sp>
        <p:nvSpPr>
          <p:cNvPr id="20481" name="Title 1"/>
          <p:cNvSpPr>
            <a:spLocks noGrp="1"/>
          </p:cNvSpPr>
          <p:nvPr>
            <p:ph type="title"/>
          </p:nvPr>
        </p:nvSpPr>
        <p:spPr/>
        <p:txBody>
          <a:bodyPr>
            <a:normAutofit/>
          </a:bodyPr>
          <a:lstStyle/>
          <a:p>
            <a:pPr eaLnBrk="1" hangingPunct="1"/>
            <a:r>
              <a:rPr lang="en-GB" altLang="en-US" noProof="0" dirty="0"/>
              <a:t>New generation of emissions scenarios</a:t>
            </a:r>
          </a:p>
        </p:txBody>
      </p:sp>
      <p:sp>
        <p:nvSpPr>
          <p:cNvPr id="20482" name="Text Placeholder 2"/>
          <p:cNvSpPr>
            <a:spLocks noGrp="1"/>
          </p:cNvSpPr>
          <p:nvPr>
            <p:ph type="body" sz="quarter" idx="10"/>
          </p:nvPr>
        </p:nvSpPr>
        <p:spPr/>
        <p:txBody>
          <a:bodyPr>
            <a:noAutofit/>
          </a:bodyPr>
          <a:lstStyle/>
          <a:p>
            <a:pPr>
              <a:lnSpc>
                <a:spcPct val="90000"/>
              </a:lnSpc>
            </a:pPr>
            <a:r>
              <a:rPr lang="en-GB" altLang="en-US" noProof="0" dirty="0">
                <a:latin typeface="Calibri"/>
                <a:ea typeface="ＭＳ Ｐゴシック" pitchFamily="34" charset="-128"/>
                <a:cs typeface="Calibri"/>
              </a:rPr>
              <a:t>In the lead up to the IPCC’s Sixth Assessment Report new scenarios have been developed to more systematically explore key uncertainties in future socioeconomic developments</a:t>
            </a:r>
          </a:p>
        </p:txBody>
      </p:sp>
      <p:sp>
        <p:nvSpPr>
          <p:cNvPr id="20483" name="Text Placeholder 4"/>
          <p:cNvSpPr>
            <a:spLocks noGrp="1"/>
          </p:cNvSpPr>
          <p:nvPr>
            <p:ph type="body" sz="quarter" idx="12"/>
          </p:nvPr>
        </p:nvSpPr>
        <p:spPr/>
        <p:txBody>
          <a:bodyPr>
            <a:normAutofit/>
          </a:bodyPr>
          <a:lstStyle/>
          <a:p>
            <a:r>
              <a:rPr lang="en-GB" altLang="en-US" noProof="0" dirty="0">
                <a:latin typeface="Calibri"/>
                <a:ea typeface="ＭＳ Ｐゴシック" pitchFamily="34" charset="-128"/>
                <a:cs typeface="Calibri"/>
              </a:rPr>
              <a:t>Five Shared Socioeconomic Pathways (SSPs) have been developed to explore challenges to adaptation and mitigation.</a:t>
            </a:r>
            <a:br>
              <a:rPr lang="en-GB" altLang="en-US" noProof="0" dirty="0">
                <a:latin typeface="Calibri"/>
                <a:ea typeface="ＭＳ Ｐゴシック" pitchFamily="34" charset="-128"/>
                <a:cs typeface="Calibri"/>
              </a:rPr>
            </a:br>
            <a:r>
              <a:rPr lang="en-GB" altLang="en-US" noProof="0" dirty="0">
                <a:latin typeface="Calibri"/>
                <a:ea typeface="ＭＳ Ｐゴシック" pitchFamily="34" charset="-128"/>
                <a:cs typeface="Calibri"/>
              </a:rPr>
              <a:t>Shared Policy Assumptions (SPAs) are used to achieve target forcing levels (W/m</a:t>
            </a:r>
            <a:r>
              <a:rPr lang="en-GB" altLang="en-US" baseline="30000" noProof="0" dirty="0">
                <a:latin typeface="Calibri"/>
                <a:ea typeface="ＭＳ Ｐゴシック" pitchFamily="34" charset="-128"/>
                <a:cs typeface="Calibri"/>
              </a:rPr>
              <a:t>2</a:t>
            </a:r>
            <a:r>
              <a:rPr lang="en-GB" altLang="en-US" noProof="0" dirty="0">
                <a:latin typeface="Calibri"/>
                <a:ea typeface="ＭＳ Ｐゴシック" pitchFamily="34" charset="-128"/>
                <a:cs typeface="Calibri"/>
              </a:rPr>
              <a:t>). Marker Scenarios are indicated.</a:t>
            </a:r>
            <a:br>
              <a:rPr lang="en-GB" altLang="en-US" noProof="0" dirty="0">
                <a:latin typeface="Calibri"/>
                <a:ea typeface="ＭＳ Ｐゴシック" pitchFamily="34" charset="-128"/>
                <a:cs typeface="Calibri"/>
              </a:rPr>
            </a:br>
            <a:r>
              <a:rPr lang="en-GB" altLang="en-US" noProof="0" dirty="0">
                <a:latin typeface="Calibri"/>
                <a:ea typeface="ＭＳ Ｐゴシック" pitchFamily="34" charset="-128"/>
                <a:cs typeface="Calibri"/>
              </a:rPr>
              <a:t>Source: </a:t>
            </a:r>
            <a:r>
              <a:rPr lang="en-GB" altLang="en-US" noProof="0" dirty="0" err="1">
                <a:latin typeface="Calibri"/>
                <a:ea typeface="ＭＳ Ｐゴシック" pitchFamily="34" charset="-128"/>
                <a:cs typeface="Calibri"/>
                <a:hlinkClick r:id="rId4"/>
              </a:rPr>
              <a:t>Riahi</a:t>
            </a:r>
            <a:r>
              <a:rPr lang="en-GB" altLang="en-US" noProof="0" dirty="0">
                <a:latin typeface="Calibri"/>
                <a:ea typeface="ＭＳ Ｐゴシック" pitchFamily="34" charset="-128"/>
                <a:cs typeface="Calibri"/>
                <a:hlinkClick r:id="rId4"/>
              </a:rPr>
              <a:t> et al. 2016</a:t>
            </a:r>
            <a:r>
              <a:rPr lang="en-GB" altLang="en-US" noProof="0" dirty="0">
                <a:latin typeface="Calibri"/>
                <a:ea typeface="ＭＳ Ｐゴシック" pitchFamily="34" charset="-128"/>
                <a:cs typeface="Calibri"/>
              </a:rPr>
              <a:t>; </a:t>
            </a:r>
            <a:r>
              <a:rPr lang="en-GB" altLang="en-US" noProof="0" dirty="0">
                <a:latin typeface="Calibri"/>
                <a:ea typeface="ＭＳ Ｐゴシック" pitchFamily="34" charset="-128"/>
                <a:cs typeface="Calibri"/>
                <a:hlinkClick r:id="rId5"/>
              </a:rPr>
              <a:t>IIASA SSP Database</a:t>
            </a:r>
            <a:r>
              <a:rPr lang="en-GB" altLang="en-US" noProof="0" dirty="0">
                <a:latin typeface="Calibri"/>
                <a:ea typeface="ＭＳ Ｐゴシック" pitchFamily="34" charset="-128"/>
                <a:cs typeface="Calibri"/>
              </a:rPr>
              <a:t>; </a:t>
            </a:r>
            <a:r>
              <a:rPr lang="en-GB" altLang="en-US" noProof="0" dirty="0">
                <a:ea typeface="ＭＳ Ｐゴシック" pitchFamily="34" charset="-128"/>
                <a:hlinkClick r:id="rId6"/>
              </a:rPr>
              <a:t>Global Carbon Budget 2017</a:t>
            </a:r>
            <a:endParaRPr lang="en-GB" altLang="en-US" noProof="0" dirty="0">
              <a:latin typeface="Calibri"/>
              <a:ea typeface="ＭＳ Ｐゴシック" pitchFamily="34" charset="-128"/>
              <a:cs typeface="Calibri"/>
            </a:endParaRPr>
          </a:p>
        </p:txBody>
      </p:sp>
    </p:spTree>
    <p:extLst>
      <p:ext uri="{BB962C8B-B14F-4D97-AF65-F5344CB8AC3E}">
        <p14:creationId xmlns:p14="http://schemas.microsoft.com/office/powerpoint/2010/main" val="3921452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9156" y="1442997"/>
            <a:ext cx="7002076" cy="4674020"/>
          </a:xfrm>
        </p:spPr>
      </p:pic>
      <p:sp>
        <p:nvSpPr>
          <p:cNvPr id="12289" name="Title 1"/>
          <p:cNvSpPr>
            <a:spLocks noGrp="1"/>
          </p:cNvSpPr>
          <p:nvPr>
            <p:ph type="title"/>
          </p:nvPr>
        </p:nvSpPr>
        <p:spPr/>
        <p:txBody>
          <a:bodyPr/>
          <a:lstStyle/>
          <a:p>
            <a:r>
              <a:rPr lang="en-GB" altLang="en-US" dirty="0"/>
              <a:t>New generation of emissions scenarios</a:t>
            </a:r>
            <a:endParaRPr lang="en-GB" altLang="en-US" noProof="0" dirty="0">
              <a:ea typeface="ＭＳ Ｐゴシック" pitchFamily="34" charset="-128"/>
            </a:endParaRPr>
          </a:p>
        </p:txBody>
      </p:sp>
      <p:sp>
        <p:nvSpPr>
          <p:cNvPr id="3" name="Text Placeholder 2"/>
          <p:cNvSpPr>
            <a:spLocks noGrp="1"/>
          </p:cNvSpPr>
          <p:nvPr>
            <p:ph type="body" sz="quarter" idx="10"/>
          </p:nvPr>
        </p:nvSpPr>
        <p:spPr/>
        <p:txBody>
          <a:bodyPr/>
          <a:lstStyle/>
          <a:p>
            <a:pPr>
              <a:lnSpc>
                <a:spcPct val="90000"/>
              </a:lnSpc>
            </a:pPr>
            <a:r>
              <a:rPr lang="en-GB" altLang="en-US" dirty="0">
                <a:ea typeface="ＭＳ Ｐゴシック" pitchFamily="34" charset="-128"/>
              </a:rPr>
              <a:t>In the lead up to the IPCC’s Sixth Assessment Report new scenarios have been developed to more systematically explore key uncertainties in future socioeconomic developments</a:t>
            </a:r>
            <a:endParaRPr lang="en-GB" altLang="en-US" noProof="0" dirty="0">
              <a:ea typeface="ＭＳ Ｐゴシック" pitchFamily="34" charset="-128"/>
            </a:endParaRPr>
          </a:p>
        </p:txBody>
      </p:sp>
      <p:sp>
        <p:nvSpPr>
          <p:cNvPr id="4" name="Text Placeholder 3"/>
          <p:cNvSpPr>
            <a:spLocks noGrp="1"/>
          </p:cNvSpPr>
          <p:nvPr>
            <p:ph type="body" sz="quarter" idx="12"/>
          </p:nvPr>
        </p:nvSpPr>
        <p:spPr/>
        <p:txBody>
          <a:bodyPr>
            <a:normAutofit/>
          </a:bodyPr>
          <a:lstStyle/>
          <a:p>
            <a:pPr>
              <a:spcBef>
                <a:spcPts val="0"/>
              </a:spcBef>
            </a:pPr>
            <a:r>
              <a:rPr lang="en-GB" altLang="en-US" dirty="0">
                <a:ea typeface="ＭＳ Ｐゴシック" pitchFamily="34" charset="-128"/>
              </a:rPr>
              <a:t>Five Shared Socioeconomic Pathways (SSPs) have been developed to explore challenges to adaptation and mitigation.</a:t>
            </a:r>
            <a:br>
              <a:rPr lang="en-GB" altLang="en-US" dirty="0">
                <a:ea typeface="ＭＳ Ｐゴシック" pitchFamily="34" charset="-128"/>
              </a:rPr>
            </a:br>
            <a:r>
              <a:rPr lang="en-GB" altLang="en-US" dirty="0">
                <a:ea typeface="ＭＳ Ｐゴシック" pitchFamily="34" charset="-128"/>
              </a:rPr>
              <a:t>Shared Policy Assumptions (SPAs) are used to achieve target forcing levels (W/m</a:t>
            </a:r>
            <a:r>
              <a:rPr lang="en-GB" altLang="en-US" baseline="30000" dirty="0">
                <a:ea typeface="ＭＳ Ｐゴシック" pitchFamily="34" charset="-128"/>
              </a:rPr>
              <a:t>2</a:t>
            </a:r>
            <a:r>
              <a:rPr lang="en-GB" altLang="en-US" dirty="0">
                <a:ea typeface="ＭＳ Ｐゴシック" pitchFamily="34" charset="-128"/>
              </a:rPr>
              <a:t>). Marker Scenarios are indicated.</a:t>
            </a:r>
            <a:br>
              <a:rPr lang="en-GB" altLang="en-US" dirty="0">
                <a:ea typeface="ＭＳ Ｐゴシック" pitchFamily="34" charset="-128"/>
              </a:rPr>
            </a:br>
            <a:r>
              <a:rPr lang="en-GB" altLang="en-US" dirty="0">
                <a:ea typeface="ＭＳ Ｐゴシック" pitchFamily="34" charset="-128"/>
              </a:rPr>
              <a:t>Source: </a:t>
            </a:r>
            <a:r>
              <a:rPr lang="en-GB" altLang="en-US" dirty="0" err="1">
                <a:ea typeface="ＭＳ Ｐゴシック" pitchFamily="34" charset="-128"/>
                <a:hlinkClick r:id="rId4"/>
              </a:rPr>
              <a:t>Riahi</a:t>
            </a:r>
            <a:r>
              <a:rPr lang="en-GB" altLang="en-US" dirty="0">
                <a:ea typeface="ＭＳ Ｐゴシック" pitchFamily="34" charset="-128"/>
                <a:hlinkClick r:id="rId4"/>
              </a:rPr>
              <a:t> et al. 2016</a:t>
            </a:r>
            <a:r>
              <a:rPr lang="en-GB" altLang="en-US" dirty="0">
                <a:ea typeface="ＭＳ Ｐゴシック" pitchFamily="34" charset="-128"/>
              </a:rPr>
              <a:t>; </a:t>
            </a:r>
            <a:r>
              <a:rPr lang="en-GB" altLang="en-US" dirty="0">
                <a:ea typeface="ＭＳ Ｐゴシック" pitchFamily="34" charset="-128"/>
                <a:hlinkClick r:id="rId5"/>
              </a:rPr>
              <a:t>IIASA SSP Database</a:t>
            </a:r>
            <a:r>
              <a:rPr lang="en-GB" altLang="en-US" dirty="0">
                <a:ea typeface="ＭＳ Ｐゴシック" pitchFamily="34" charset="-128"/>
              </a:rPr>
              <a:t>; </a:t>
            </a:r>
            <a:r>
              <a:rPr lang="en-GB" altLang="en-US" dirty="0">
                <a:ea typeface="ＭＳ Ｐゴシック" pitchFamily="34" charset="-128"/>
                <a:hlinkClick r:id="rId6"/>
              </a:rPr>
              <a:t>Global Carbon Budget 2017</a:t>
            </a:r>
            <a:endParaRPr lang="en-GB" altLang="en-US" noProof="0" dirty="0">
              <a:ea typeface="ＭＳ Ｐゴシック" pitchFamily="34" charset="-128"/>
            </a:endParaRPr>
          </a:p>
        </p:txBody>
      </p:sp>
    </p:spTree>
    <p:extLst>
      <p:ext uri="{BB962C8B-B14F-4D97-AF65-F5344CB8AC3E}">
        <p14:creationId xmlns:p14="http://schemas.microsoft.com/office/powerpoint/2010/main" val="2710343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9156" y="1442997"/>
            <a:ext cx="7002076" cy="4674019"/>
          </a:xfrm>
        </p:spPr>
      </p:pic>
      <p:sp>
        <p:nvSpPr>
          <p:cNvPr id="12289" name="Title 1"/>
          <p:cNvSpPr>
            <a:spLocks noGrp="1"/>
          </p:cNvSpPr>
          <p:nvPr>
            <p:ph type="title"/>
          </p:nvPr>
        </p:nvSpPr>
        <p:spPr/>
        <p:txBody>
          <a:bodyPr/>
          <a:lstStyle/>
          <a:p>
            <a:r>
              <a:rPr lang="en-GB" altLang="en-US" dirty="0"/>
              <a:t>Pathways that avoid 2°C of warming</a:t>
            </a:r>
            <a:endParaRPr lang="en-GB" altLang="en-US" noProof="0" dirty="0">
              <a:ea typeface="ＭＳ Ｐゴシック" pitchFamily="34" charset="-128"/>
            </a:endParaRPr>
          </a:p>
        </p:txBody>
      </p:sp>
      <p:sp>
        <p:nvSpPr>
          <p:cNvPr id="4" name="Text Placeholder 3"/>
          <p:cNvSpPr>
            <a:spLocks noGrp="1"/>
          </p:cNvSpPr>
          <p:nvPr>
            <p:ph type="body" sz="quarter" idx="12"/>
          </p:nvPr>
        </p:nvSpPr>
        <p:spPr/>
        <p:txBody>
          <a:bodyPr>
            <a:normAutofit/>
          </a:bodyPr>
          <a:lstStyle/>
          <a:p>
            <a:pPr>
              <a:spcBef>
                <a:spcPts val="0"/>
              </a:spcBef>
            </a:pPr>
            <a:r>
              <a:rPr lang="en-GB" altLang="en-US" dirty="0">
                <a:ea typeface="ＭＳ Ｐゴシック" pitchFamily="34" charset="-128"/>
              </a:rPr>
              <a:t>Source: </a:t>
            </a:r>
            <a:r>
              <a:rPr lang="en-GB" altLang="en-US" dirty="0" err="1">
                <a:ea typeface="ＭＳ Ｐゴシック" pitchFamily="34" charset="-128"/>
                <a:hlinkClick r:id="rId4"/>
              </a:rPr>
              <a:t>Riahi</a:t>
            </a:r>
            <a:r>
              <a:rPr lang="en-GB" altLang="en-US" dirty="0">
                <a:ea typeface="ＭＳ Ｐゴシック" pitchFamily="34" charset="-128"/>
                <a:hlinkClick r:id="rId4"/>
              </a:rPr>
              <a:t> et al. 2016</a:t>
            </a:r>
            <a:r>
              <a:rPr lang="en-GB" altLang="en-US" dirty="0">
                <a:ea typeface="ＭＳ Ｐゴシック" pitchFamily="34" charset="-128"/>
              </a:rPr>
              <a:t>; </a:t>
            </a:r>
            <a:r>
              <a:rPr lang="en-GB" altLang="en-US" dirty="0">
                <a:ea typeface="ＭＳ Ｐゴシック" pitchFamily="34" charset="-128"/>
                <a:hlinkClick r:id="rId5"/>
              </a:rPr>
              <a:t>IIASA SSP Database</a:t>
            </a:r>
            <a:r>
              <a:rPr lang="en-GB" altLang="en-US" dirty="0">
                <a:ea typeface="ＭＳ Ｐゴシック" pitchFamily="34" charset="-128"/>
              </a:rPr>
              <a:t>; </a:t>
            </a:r>
            <a:r>
              <a:rPr lang="en-GB" altLang="en-US" dirty="0">
                <a:ea typeface="ＭＳ Ｐゴシック" pitchFamily="34" charset="-128"/>
                <a:hlinkClick r:id="rId6"/>
              </a:rPr>
              <a:t>Global Carbon Budget 2017</a:t>
            </a:r>
            <a:endParaRPr lang="en-GB" altLang="en-US" noProof="0" dirty="0">
              <a:ea typeface="ＭＳ Ｐゴシック" pitchFamily="34" charset="-128"/>
            </a:endParaRPr>
          </a:p>
        </p:txBody>
      </p:sp>
      <p:sp>
        <p:nvSpPr>
          <p:cNvPr id="10" name="Title 1"/>
          <p:cNvSpPr txBox="1">
            <a:spLocks/>
          </p:cNvSpPr>
          <p:nvPr/>
        </p:nvSpPr>
        <p:spPr>
          <a:xfrm>
            <a:off x="97696" y="824065"/>
            <a:ext cx="8958384" cy="684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b="1" kern="1200">
                <a:solidFill>
                  <a:srgbClr val="4C9BDB"/>
                </a:solidFill>
                <a:latin typeface="Calibri"/>
                <a:ea typeface="+mj-ea"/>
                <a:cs typeface="Calibri"/>
              </a:defRPr>
            </a:lvl1pPr>
          </a:lstStyle>
          <a:p>
            <a:pPr algn="ctr"/>
            <a:r>
              <a:rPr lang="en-US" altLang="en-US" sz="1800" b="0" dirty="0"/>
              <a:t>According to the Shared Socioeconomic Pathways (SSP) that avoid 2°C of warming, </a:t>
            </a:r>
            <a:br>
              <a:rPr lang="en-US" altLang="en-US" sz="1800" b="0" dirty="0"/>
            </a:br>
            <a:r>
              <a:rPr lang="en-US" altLang="en-US" sz="1800" b="0" dirty="0"/>
              <a:t>global CO</a:t>
            </a:r>
            <a:r>
              <a:rPr lang="en-US" altLang="en-US" sz="1800" b="0" baseline="-25000" dirty="0"/>
              <a:t>2</a:t>
            </a:r>
            <a:r>
              <a:rPr lang="en-US" altLang="en-US" sz="1800" b="0" dirty="0"/>
              <a:t> emissions need to decline rapidly and cross zero emissions after 2050</a:t>
            </a:r>
            <a:endParaRPr lang="en-GB" altLang="en-US" sz="1800" b="0" dirty="0">
              <a:ea typeface="ＭＳ Ｐゴシック" pitchFamily="34" charset="-128"/>
            </a:endParaRPr>
          </a:p>
        </p:txBody>
      </p:sp>
    </p:spTree>
    <p:extLst>
      <p:ext uri="{BB962C8B-B14F-4D97-AF65-F5344CB8AC3E}">
        <p14:creationId xmlns:p14="http://schemas.microsoft.com/office/powerpoint/2010/main" val="3384810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CO</a:t>
            </a:r>
            <a:r>
              <a:rPr lang="en-GB" baseline="-25000" noProof="0" dirty="0"/>
              <a:t>2</a:t>
            </a:r>
            <a:r>
              <a:rPr lang="en-GB" noProof="0" dirty="0"/>
              <a:t> emissions and economic activity</a:t>
            </a:r>
          </a:p>
        </p:txBody>
      </p:sp>
      <p:sp>
        <p:nvSpPr>
          <p:cNvPr id="3" name="Text Placeholder 2"/>
          <p:cNvSpPr>
            <a:spLocks noGrp="1"/>
          </p:cNvSpPr>
          <p:nvPr>
            <p:ph type="body" sz="quarter" idx="10"/>
          </p:nvPr>
        </p:nvSpPr>
        <p:spPr/>
        <p:txBody>
          <a:bodyPr>
            <a:normAutofit/>
          </a:bodyPr>
          <a:lstStyle/>
          <a:p>
            <a:r>
              <a:rPr lang="en-GB" noProof="0" dirty="0"/>
              <a:t>In recent years, CO</a:t>
            </a:r>
            <a:r>
              <a:rPr lang="en-GB" baseline="-25000" noProof="0" dirty="0"/>
              <a:t>2</a:t>
            </a:r>
            <a:r>
              <a:rPr lang="en-GB" noProof="0" dirty="0"/>
              <a:t> emissions have been almost flat despite continued economic growth</a:t>
            </a:r>
          </a:p>
        </p:txBody>
      </p:sp>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9" y="1440000"/>
            <a:ext cx="7011030" cy="4679997"/>
          </a:xfrm>
        </p:spPr>
      </p:pic>
      <p:sp>
        <p:nvSpPr>
          <p:cNvPr id="5" name="Text Placeholder 4"/>
          <p:cNvSpPr>
            <a:spLocks noGrp="1"/>
          </p:cNvSpPr>
          <p:nvPr>
            <p:ph type="body" sz="quarter" idx="12"/>
          </p:nvPr>
        </p:nvSpPr>
        <p:spPr/>
        <p:txBody>
          <a:bodyPr>
            <a:normAutofit/>
          </a:bodyPr>
          <a:lstStyle/>
          <a:p>
            <a:r>
              <a:rPr lang="en-GB" altLang="en-US" noProof="0" dirty="0">
                <a:ea typeface="ＭＳ Ｐゴシック" pitchFamily="34" charset="-128"/>
              </a:rPr>
              <a:t>Source: </a:t>
            </a:r>
            <a:r>
              <a:rPr lang="en-GB" altLang="en-US" dirty="0">
                <a:ea typeface="ＭＳ Ｐゴシック" pitchFamily="34" charset="-128"/>
                <a:hlinkClick r:id="rId4"/>
              </a:rPr>
              <a:t>Jackson et al 2017</a:t>
            </a:r>
            <a:r>
              <a:rPr lang="en-GB" altLang="en-US" dirty="0">
                <a:ea typeface="ＭＳ Ｐゴシック" pitchFamily="34" charset="-128"/>
              </a:rPr>
              <a:t>; </a:t>
            </a:r>
            <a:r>
              <a:rPr lang="en-GB" altLang="en-US" noProof="0" dirty="0">
                <a:ea typeface="ＭＳ Ｐゴシック" pitchFamily="34" charset="-128"/>
                <a:hlinkClick r:id="rId5"/>
              </a:rPr>
              <a:t>Global Carbon Budget 2017</a:t>
            </a:r>
            <a:r>
              <a:rPr lang="en-GB" altLang="en-US" noProof="0" dirty="0">
                <a:ea typeface="ＭＳ Ｐゴシック" pitchFamily="34" charset="-128"/>
              </a:rPr>
              <a:t> </a:t>
            </a:r>
          </a:p>
        </p:txBody>
      </p:sp>
    </p:spTree>
    <p:extLst>
      <p:ext uri="{BB962C8B-B14F-4D97-AF65-F5344CB8AC3E}">
        <p14:creationId xmlns:p14="http://schemas.microsoft.com/office/powerpoint/2010/main" val="204113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bwMode="auto">
          <a:xfrm>
            <a:off x="112374" y="1118936"/>
            <a:ext cx="8947162" cy="57390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360000" algn="l"/>
            <a:r>
              <a:rPr lang="en-GB" sz="1500" b="1" dirty="0">
                <a:solidFill>
                  <a:srgbClr val="4C9BDB"/>
                </a:solidFill>
              </a:rPr>
              <a:t>C Le Quéré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RM Andrew </a:t>
            </a:r>
            <a:r>
              <a:rPr lang="en-GB" sz="1500" dirty="0">
                <a:solidFill>
                  <a:srgbClr val="4C9BDB"/>
                </a:solidFill>
              </a:rPr>
              <a:t>Norway</a:t>
            </a:r>
            <a:r>
              <a:rPr lang="en-GB" sz="1500" b="1" dirty="0">
                <a:solidFill>
                  <a:srgbClr val="4C9BDB"/>
                </a:solidFill>
              </a:rPr>
              <a:t> </a:t>
            </a:r>
            <a:r>
              <a:rPr lang="en-GB" sz="1500" dirty="0">
                <a:solidFill>
                  <a:srgbClr val="4C9BDB"/>
                </a:solidFill>
              </a:rPr>
              <a:t>|</a:t>
            </a:r>
            <a:r>
              <a:rPr lang="en-GB" sz="1500" b="1" dirty="0">
                <a:solidFill>
                  <a:srgbClr val="4C9BDB"/>
                </a:solidFill>
              </a:rPr>
              <a:t> GP Peters </a:t>
            </a:r>
            <a:r>
              <a:rPr lang="en-GB" sz="1500" dirty="0">
                <a:solidFill>
                  <a:srgbClr val="4C9BDB"/>
                </a:solidFill>
              </a:rPr>
              <a:t>Norway |</a:t>
            </a:r>
            <a:r>
              <a:rPr lang="en-GB" sz="1500" b="1" dirty="0">
                <a:solidFill>
                  <a:srgbClr val="4C9BDB"/>
                </a:solidFill>
              </a:rPr>
              <a:t> JG Canadell </a:t>
            </a:r>
            <a:r>
              <a:rPr lang="en-GB" sz="1500" dirty="0">
                <a:solidFill>
                  <a:srgbClr val="4C9BDB"/>
                </a:solidFill>
              </a:rPr>
              <a:t>Australia</a:t>
            </a:r>
            <a:r>
              <a:rPr lang="en-GB" sz="1500" b="1" dirty="0">
                <a:solidFill>
                  <a:srgbClr val="4C9BDB"/>
                </a:solidFill>
              </a:rPr>
              <a:t> </a:t>
            </a:r>
            <a:r>
              <a:rPr lang="en-GB" sz="1500" dirty="0">
                <a:solidFill>
                  <a:srgbClr val="4C9BDB"/>
                </a:solidFill>
              </a:rPr>
              <a:t>|</a:t>
            </a:r>
            <a:r>
              <a:rPr lang="en-GB" sz="1500" b="1" dirty="0">
                <a:solidFill>
                  <a:srgbClr val="4C9BDB"/>
                </a:solidFill>
              </a:rPr>
              <a:t> P </a:t>
            </a:r>
            <a:r>
              <a:rPr lang="en-GB" sz="1500" b="1" dirty="0" err="1">
                <a:solidFill>
                  <a:srgbClr val="4C9BDB"/>
                </a:solidFill>
              </a:rPr>
              <a:t>Friedlingstein</a:t>
            </a:r>
            <a:r>
              <a:rPr lang="en-GB" sz="1500" b="1" dirty="0">
                <a:solidFill>
                  <a:srgbClr val="4C9BDB"/>
                </a:solidFill>
              </a:rPr>
              <a:t> </a:t>
            </a:r>
            <a:r>
              <a:rPr lang="en-GB" sz="1500" dirty="0">
                <a:solidFill>
                  <a:srgbClr val="4C9BDB"/>
                </a:solidFill>
              </a:rPr>
              <a:t>UK |</a:t>
            </a:r>
            <a:r>
              <a:rPr lang="en-GB" sz="1500" b="1" dirty="0">
                <a:solidFill>
                  <a:srgbClr val="4C9BDB"/>
                </a:solidFill>
              </a:rPr>
              <a:t> </a:t>
            </a:r>
          </a:p>
          <a:p>
            <a:pPr indent="-360000" algn="l">
              <a:spcAft>
                <a:spcPts val="600"/>
              </a:spcAft>
            </a:pPr>
            <a:r>
              <a:rPr lang="en-GB" sz="1500" b="1" dirty="0">
                <a:solidFill>
                  <a:srgbClr val="4C9BDB"/>
                </a:solidFill>
              </a:rPr>
              <a:t>R Jackson </a:t>
            </a:r>
            <a:r>
              <a:rPr lang="en-GB" sz="1500" dirty="0">
                <a:solidFill>
                  <a:srgbClr val="4C9BDB"/>
                </a:solidFill>
              </a:rPr>
              <a:t>USA | </a:t>
            </a:r>
            <a:r>
              <a:rPr lang="en-GB" sz="1500" b="1" dirty="0">
                <a:solidFill>
                  <a:srgbClr val="4C9BDB"/>
                </a:solidFill>
              </a:rPr>
              <a:t>S </a:t>
            </a:r>
            <a:r>
              <a:rPr lang="en-GB" sz="1500" b="1" dirty="0" err="1">
                <a:solidFill>
                  <a:srgbClr val="4C9BDB"/>
                </a:solidFill>
              </a:rPr>
              <a:t>Sitch</a:t>
            </a:r>
            <a:r>
              <a:rPr lang="en-GB" sz="1500" b="1" dirty="0">
                <a:solidFill>
                  <a:srgbClr val="4C9BDB"/>
                </a:solidFill>
              </a:rPr>
              <a:t>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JI Korsbakken </a:t>
            </a:r>
            <a:r>
              <a:rPr lang="en-GB" sz="1500" dirty="0">
                <a:solidFill>
                  <a:srgbClr val="4C9BDB"/>
                </a:solidFill>
              </a:rPr>
              <a:t>Norway</a:t>
            </a:r>
            <a:r>
              <a:rPr lang="en-GB" sz="1500" b="1" dirty="0">
                <a:solidFill>
                  <a:srgbClr val="4C9BDB"/>
                </a:solidFill>
              </a:rPr>
              <a:t> </a:t>
            </a:r>
            <a:r>
              <a:rPr lang="en-GB" sz="1500" dirty="0">
                <a:solidFill>
                  <a:srgbClr val="4C9BDB"/>
                </a:solidFill>
              </a:rPr>
              <a:t>| </a:t>
            </a:r>
            <a:r>
              <a:rPr lang="en-GB" sz="1500" b="1" dirty="0">
                <a:solidFill>
                  <a:srgbClr val="4C9BDB"/>
                </a:solidFill>
              </a:rPr>
              <a:t>J </a:t>
            </a:r>
            <a:r>
              <a:rPr lang="en-GB" sz="1500" b="1" dirty="0" err="1">
                <a:solidFill>
                  <a:srgbClr val="4C9BDB"/>
                </a:solidFill>
              </a:rPr>
              <a:t>Pongratz</a:t>
            </a:r>
            <a:r>
              <a:rPr lang="en-GB" sz="1500" b="1" dirty="0">
                <a:solidFill>
                  <a:srgbClr val="4C9BDB"/>
                </a:solidFill>
              </a:rPr>
              <a:t> </a:t>
            </a:r>
            <a:r>
              <a:rPr lang="en-GB" sz="1500" dirty="0">
                <a:solidFill>
                  <a:srgbClr val="4C9BDB"/>
                </a:solidFill>
              </a:rPr>
              <a:t>Germany |</a:t>
            </a:r>
            <a:r>
              <a:rPr lang="en-GB" sz="1500" b="1" dirty="0">
                <a:solidFill>
                  <a:srgbClr val="4C9BDB"/>
                </a:solidFill>
              </a:rPr>
              <a:t> AC Manning </a:t>
            </a:r>
            <a:r>
              <a:rPr lang="en-GB" sz="1500" dirty="0">
                <a:solidFill>
                  <a:srgbClr val="4C9BDB"/>
                </a:solidFill>
              </a:rPr>
              <a:t>UK</a:t>
            </a:r>
            <a:endParaRPr lang="en-GB" sz="1500" b="1" dirty="0">
              <a:solidFill>
                <a:srgbClr val="4C9BDB"/>
              </a:solidFill>
            </a:endParaRPr>
          </a:p>
          <a:p>
            <a:pPr algn="l"/>
            <a:r>
              <a:rPr lang="en-AU" sz="1400" b="1" dirty="0"/>
              <a:t>Thomas A. Boden</a:t>
            </a:r>
            <a:r>
              <a:rPr lang="en-AU" sz="1400" dirty="0"/>
              <a:t> USA | </a:t>
            </a:r>
            <a:r>
              <a:rPr lang="en-AU" sz="1400" b="1" dirty="0"/>
              <a:t>Pieter P. Tans</a:t>
            </a:r>
            <a:r>
              <a:rPr lang="en-AU" sz="1400" dirty="0"/>
              <a:t> USA | </a:t>
            </a:r>
            <a:r>
              <a:rPr lang="en-AU" sz="1400" b="1" dirty="0"/>
              <a:t>Oliver D. Andrews</a:t>
            </a:r>
            <a:r>
              <a:rPr lang="en-AU" sz="1400" dirty="0"/>
              <a:t> UK | </a:t>
            </a:r>
            <a:r>
              <a:rPr lang="en-AU" sz="1400" b="1" dirty="0" err="1"/>
              <a:t>Vivek</a:t>
            </a:r>
            <a:r>
              <a:rPr lang="en-AU" sz="1400" b="1" dirty="0"/>
              <a:t> K. Arora</a:t>
            </a:r>
            <a:r>
              <a:rPr lang="en-AU" sz="1400" dirty="0"/>
              <a:t> Canada | </a:t>
            </a:r>
            <a:r>
              <a:rPr lang="en-AU" sz="1400" b="1" dirty="0" err="1"/>
              <a:t>Dorothee</a:t>
            </a:r>
            <a:r>
              <a:rPr lang="en-AU" sz="1400" b="1" dirty="0"/>
              <a:t> C. E. Bakker</a:t>
            </a:r>
            <a:r>
              <a:rPr lang="en-AU" sz="1400" dirty="0"/>
              <a:t> UK | </a:t>
            </a:r>
            <a:r>
              <a:rPr lang="en-AU" sz="1400" b="1" dirty="0"/>
              <a:t>Leticia </a:t>
            </a:r>
            <a:r>
              <a:rPr lang="en-AU" sz="1400" b="1" dirty="0" err="1"/>
              <a:t>Barbero</a:t>
            </a:r>
            <a:r>
              <a:rPr lang="en-AU" sz="1400" dirty="0"/>
              <a:t> USA | </a:t>
            </a:r>
            <a:r>
              <a:rPr lang="en-AU" sz="1400" b="1" dirty="0" err="1"/>
              <a:t>Meike</a:t>
            </a:r>
            <a:r>
              <a:rPr lang="en-AU" sz="1400" b="1" dirty="0"/>
              <a:t> Becker</a:t>
            </a:r>
            <a:r>
              <a:rPr lang="en-AU" sz="1400" dirty="0"/>
              <a:t> Norway | </a:t>
            </a:r>
            <a:r>
              <a:rPr lang="en-AU" sz="1400" b="1" dirty="0"/>
              <a:t>Richard A. Betts</a:t>
            </a:r>
            <a:r>
              <a:rPr lang="en-AU" sz="1400" dirty="0"/>
              <a:t> UK | </a:t>
            </a:r>
            <a:r>
              <a:rPr lang="en-AU" sz="1400" b="1" dirty="0"/>
              <a:t>Laurent Bopp</a:t>
            </a:r>
            <a:r>
              <a:rPr lang="en-AU" sz="1400" dirty="0"/>
              <a:t> France | </a:t>
            </a:r>
            <a:r>
              <a:rPr lang="en-AU" sz="1400" b="1" dirty="0" err="1"/>
              <a:t>Frédéric</a:t>
            </a:r>
            <a:r>
              <a:rPr lang="en-AU" sz="1400" b="1" dirty="0"/>
              <a:t> </a:t>
            </a:r>
            <a:r>
              <a:rPr lang="en-AU" sz="1400" b="1" dirty="0" err="1"/>
              <a:t>Chevallier</a:t>
            </a:r>
            <a:r>
              <a:rPr lang="en-AU" sz="1400" dirty="0"/>
              <a:t> France | </a:t>
            </a:r>
            <a:r>
              <a:rPr lang="en-AU" sz="1400" b="1" dirty="0"/>
              <a:t>Louise P. </a:t>
            </a:r>
            <a:r>
              <a:rPr lang="en-AU" sz="1400" b="1" dirty="0" err="1"/>
              <a:t>Chini</a:t>
            </a:r>
            <a:r>
              <a:rPr lang="en-AU" sz="1400" dirty="0"/>
              <a:t> USA | </a:t>
            </a:r>
            <a:r>
              <a:rPr lang="en-AU" sz="1400" b="1" dirty="0"/>
              <a:t>Philippe </a:t>
            </a:r>
            <a:r>
              <a:rPr lang="en-AU" sz="1400" b="1" dirty="0" err="1"/>
              <a:t>Ciais</a:t>
            </a:r>
            <a:r>
              <a:rPr lang="en-AU" sz="1400" dirty="0"/>
              <a:t> France | </a:t>
            </a:r>
            <a:r>
              <a:rPr lang="en-AU" sz="1400" b="1" dirty="0"/>
              <a:t>Catherine E. </a:t>
            </a:r>
            <a:r>
              <a:rPr lang="en-AU" sz="1400" b="1" dirty="0" err="1"/>
              <a:t>Cosca</a:t>
            </a:r>
            <a:r>
              <a:rPr lang="en-AU" sz="1400" dirty="0"/>
              <a:t> USA | </a:t>
            </a:r>
            <a:r>
              <a:rPr lang="en-AU" sz="1400" b="1" dirty="0"/>
              <a:t>Jessica Cross</a:t>
            </a:r>
            <a:r>
              <a:rPr lang="en-AU" sz="1400" dirty="0"/>
              <a:t> USA | </a:t>
            </a:r>
            <a:r>
              <a:rPr lang="en-AU" sz="1400" b="1" dirty="0"/>
              <a:t>Kim Currie</a:t>
            </a:r>
            <a:r>
              <a:rPr lang="en-AU" sz="1400" dirty="0"/>
              <a:t> New Zealand | </a:t>
            </a:r>
            <a:r>
              <a:rPr lang="en-AU" sz="1400" b="1" dirty="0"/>
              <a:t>Thomas Gasser</a:t>
            </a:r>
            <a:r>
              <a:rPr lang="en-AU" sz="1400" dirty="0"/>
              <a:t> Austria | </a:t>
            </a:r>
            <a:r>
              <a:rPr lang="en-AU" sz="1400" b="1" dirty="0"/>
              <a:t>Ian Harris</a:t>
            </a:r>
            <a:r>
              <a:rPr lang="en-AU" sz="1400" dirty="0"/>
              <a:t> UK | </a:t>
            </a:r>
            <a:r>
              <a:rPr lang="en-AU" sz="1400" b="1" dirty="0"/>
              <a:t>Judith Hauck</a:t>
            </a:r>
            <a:r>
              <a:rPr lang="en-AU" sz="1400" dirty="0"/>
              <a:t> Germany | </a:t>
            </a:r>
            <a:r>
              <a:rPr lang="en-AU" sz="1400" b="1" dirty="0"/>
              <a:t>Vanessa </a:t>
            </a:r>
            <a:r>
              <a:rPr lang="en-AU" sz="1400" b="1" dirty="0" err="1"/>
              <a:t>Haverd</a:t>
            </a:r>
            <a:r>
              <a:rPr lang="en-AU" sz="1400" dirty="0"/>
              <a:t> Australia | </a:t>
            </a:r>
            <a:r>
              <a:rPr lang="en-AU" sz="1400" b="1" dirty="0"/>
              <a:t>Richard A. Houghton</a:t>
            </a:r>
            <a:r>
              <a:rPr lang="en-AU" sz="1400" dirty="0"/>
              <a:t> USA | </a:t>
            </a:r>
            <a:r>
              <a:rPr lang="en-AU" sz="1400" b="1" dirty="0"/>
              <a:t>Christopher W. Hunt</a:t>
            </a:r>
            <a:r>
              <a:rPr lang="en-AU" sz="1400" dirty="0"/>
              <a:t> USA | </a:t>
            </a:r>
            <a:r>
              <a:rPr lang="en-AU" sz="1400" b="1" dirty="0"/>
              <a:t>George </a:t>
            </a:r>
            <a:r>
              <a:rPr lang="en-AU" sz="1400" b="1" dirty="0" err="1"/>
              <a:t>Hurtt</a:t>
            </a:r>
            <a:r>
              <a:rPr lang="en-AU" sz="1400" dirty="0"/>
              <a:t> USA | </a:t>
            </a:r>
            <a:r>
              <a:rPr lang="en-AU" sz="1400" b="1" dirty="0"/>
              <a:t>Tatiana </a:t>
            </a:r>
            <a:r>
              <a:rPr lang="en-AU" sz="1400" b="1" dirty="0" err="1"/>
              <a:t>Ilyina</a:t>
            </a:r>
            <a:r>
              <a:rPr lang="en-AU" sz="1400" dirty="0"/>
              <a:t> Germany | </a:t>
            </a:r>
            <a:r>
              <a:rPr lang="en-AU" sz="1400" b="1" dirty="0" err="1"/>
              <a:t>Atul</a:t>
            </a:r>
            <a:r>
              <a:rPr lang="en-AU" sz="1400" b="1" dirty="0"/>
              <a:t> K. Jain</a:t>
            </a:r>
            <a:r>
              <a:rPr lang="en-AU" sz="1400" dirty="0"/>
              <a:t> USA | </a:t>
            </a:r>
            <a:r>
              <a:rPr lang="en-AU" sz="1400" b="1" dirty="0" err="1"/>
              <a:t>Etsushi</a:t>
            </a:r>
            <a:r>
              <a:rPr lang="en-AU" sz="1400" b="1" dirty="0"/>
              <a:t> Kato</a:t>
            </a:r>
            <a:r>
              <a:rPr lang="en-AU" sz="1400" dirty="0"/>
              <a:t> Japan | </a:t>
            </a:r>
            <a:r>
              <a:rPr lang="en-AU" sz="1400" b="1" dirty="0"/>
              <a:t>Markus </a:t>
            </a:r>
            <a:r>
              <a:rPr lang="en-AU" sz="1400" b="1" dirty="0" err="1"/>
              <a:t>Kautz</a:t>
            </a:r>
            <a:r>
              <a:rPr lang="en-AU" sz="1400" dirty="0"/>
              <a:t> Germany | </a:t>
            </a:r>
            <a:r>
              <a:rPr lang="en-AU" sz="1400" b="1" dirty="0"/>
              <a:t>Ralph F. Keeling</a:t>
            </a:r>
            <a:r>
              <a:rPr lang="en-AU" sz="1400" dirty="0"/>
              <a:t> USA | </a:t>
            </a:r>
            <a:r>
              <a:rPr lang="en-AU" sz="1400" b="1" dirty="0" err="1"/>
              <a:t>Kees</a:t>
            </a:r>
            <a:r>
              <a:rPr lang="en-AU" sz="1400" b="1" dirty="0"/>
              <a:t> Klein </a:t>
            </a:r>
            <a:r>
              <a:rPr lang="en-AU" sz="1400" b="1" dirty="0" err="1"/>
              <a:t>Goldewijk</a:t>
            </a:r>
            <a:r>
              <a:rPr lang="en-AU" sz="1400" dirty="0"/>
              <a:t> The Netherlands | </a:t>
            </a:r>
            <a:r>
              <a:rPr lang="en-AU" sz="1400" b="1" dirty="0"/>
              <a:t>Arne </a:t>
            </a:r>
            <a:r>
              <a:rPr lang="en-AU" sz="1400" b="1" dirty="0" err="1"/>
              <a:t>Körtzinger</a:t>
            </a:r>
            <a:r>
              <a:rPr lang="en-AU" sz="1400" dirty="0"/>
              <a:t> Germany | </a:t>
            </a:r>
            <a:r>
              <a:rPr lang="en-AU" sz="1400" b="1" dirty="0"/>
              <a:t>Peter </a:t>
            </a:r>
            <a:r>
              <a:rPr lang="en-AU" sz="1400" b="1" dirty="0" err="1"/>
              <a:t>Landschützer</a:t>
            </a:r>
            <a:r>
              <a:rPr lang="en-AU" sz="1400" dirty="0"/>
              <a:t> Germany | </a:t>
            </a:r>
            <a:r>
              <a:rPr lang="en-AU" sz="1400" b="1" dirty="0"/>
              <a:t>Nathalie </a:t>
            </a:r>
            <a:r>
              <a:rPr lang="en-AU" sz="1400" b="1" dirty="0" err="1"/>
              <a:t>Lefèvre</a:t>
            </a:r>
            <a:r>
              <a:rPr lang="en-AU" sz="1400" dirty="0"/>
              <a:t> France | </a:t>
            </a:r>
            <a:r>
              <a:rPr lang="en-AU" sz="1400" b="1" dirty="0"/>
              <a:t>Andrew </a:t>
            </a:r>
            <a:r>
              <a:rPr lang="en-AU" sz="1400" b="1" dirty="0" err="1"/>
              <a:t>Lenton</a:t>
            </a:r>
            <a:r>
              <a:rPr lang="en-AU" sz="1400" dirty="0"/>
              <a:t> Australia | </a:t>
            </a:r>
            <a:r>
              <a:rPr lang="en-AU" sz="1400" b="1" dirty="0"/>
              <a:t>Sebastian </a:t>
            </a:r>
            <a:r>
              <a:rPr lang="en-AU" sz="1400" b="1" dirty="0" err="1"/>
              <a:t>Lienert</a:t>
            </a:r>
            <a:r>
              <a:rPr lang="en-AU" sz="1400" dirty="0"/>
              <a:t> Switzerland | </a:t>
            </a:r>
            <a:r>
              <a:rPr lang="en-AU" sz="1400" b="1" dirty="0"/>
              <a:t>Ivan Lima</a:t>
            </a:r>
            <a:r>
              <a:rPr lang="en-AU" sz="1400" dirty="0"/>
              <a:t> USA | </a:t>
            </a:r>
            <a:r>
              <a:rPr lang="en-AU" sz="1400" b="1" dirty="0"/>
              <a:t>Danica </a:t>
            </a:r>
            <a:r>
              <a:rPr lang="en-AU" sz="1400" b="1" dirty="0" err="1"/>
              <a:t>Lombardozzi</a:t>
            </a:r>
            <a:r>
              <a:rPr lang="en-AU" sz="1400" dirty="0"/>
              <a:t> USA | </a:t>
            </a:r>
            <a:r>
              <a:rPr lang="en-AU" sz="1400" b="1" dirty="0"/>
              <a:t>Galen McKinley </a:t>
            </a:r>
            <a:r>
              <a:rPr lang="en-AU" sz="1400" dirty="0"/>
              <a:t>USA |</a:t>
            </a:r>
            <a:r>
              <a:rPr lang="en-GB" sz="1400" dirty="0">
                <a:solidFill>
                  <a:srgbClr val="4C9BDB"/>
                </a:solidFill>
              </a:rPr>
              <a:t> </a:t>
            </a:r>
            <a:r>
              <a:rPr lang="en-AU" sz="1400" b="1" dirty="0"/>
              <a:t>Nicolas </a:t>
            </a:r>
            <a:r>
              <a:rPr lang="en-AU" sz="1400" b="1" dirty="0" err="1"/>
              <a:t>Metzl</a:t>
            </a:r>
            <a:r>
              <a:rPr lang="en-AU" sz="1400" dirty="0"/>
              <a:t> France | </a:t>
            </a:r>
            <a:r>
              <a:rPr lang="en-AU" sz="1400" b="1" dirty="0"/>
              <a:t>Frank </a:t>
            </a:r>
            <a:r>
              <a:rPr lang="en-AU" sz="1400" b="1" dirty="0" err="1"/>
              <a:t>Millero</a:t>
            </a:r>
            <a:r>
              <a:rPr lang="en-AU" sz="1400" dirty="0"/>
              <a:t> USA | </a:t>
            </a:r>
            <a:r>
              <a:rPr lang="en-AU" sz="1400" b="1" dirty="0"/>
              <a:t>Pedro M. S. Monteiro</a:t>
            </a:r>
            <a:r>
              <a:rPr lang="en-AU" sz="1400" dirty="0"/>
              <a:t> South Africa | </a:t>
            </a:r>
            <a:r>
              <a:rPr lang="en-AU" sz="1400" b="1" dirty="0"/>
              <a:t>David R. Munro</a:t>
            </a:r>
            <a:r>
              <a:rPr lang="en-AU" sz="1400" dirty="0"/>
              <a:t> USA | </a:t>
            </a:r>
            <a:r>
              <a:rPr lang="en-AU" sz="1400" b="1" dirty="0"/>
              <a:t>Julia E. M. S. </a:t>
            </a:r>
            <a:r>
              <a:rPr lang="en-AU" sz="1400" b="1" dirty="0" err="1"/>
              <a:t>Nabel</a:t>
            </a:r>
            <a:r>
              <a:rPr lang="en-AU" sz="1400" dirty="0"/>
              <a:t> Germany | </a:t>
            </a:r>
            <a:r>
              <a:rPr lang="en-AU" sz="1400" b="1" dirty="0"/>
              <a:t>Shin-</a:t>
            </a:r>
            <a:r>
              <a:rPr lang="en-AU" sz="1400" b="1" dirty="0" err="1"/>
              <a:t>ichiro</a:t>
            </a:r>
            <a:r>
              <a:rPr lang="en-AU" sz="1400" b="1" dirty="0"/>
              <a:t> </a:t>
            </a:r>
            <a:r>
              <a:rPr lang="en-AU" sz="1400" b="1" dirty="0" err="1"/>
              <a:t>Nakaoka</a:t>
            </a:r>
            <a:r>
              <a:rPr lang="en-AU" sz="1400" dirty="0"/>
              <a:t> Japan | </a:t>
            </a:r>
            <a:r>
              <a:rPr lang="en-AU" sz="1400" b="1" dirty="0"/>
              <a:t>Yukihiro </a:t>
            </a:r>
            <a:r>
              <a:rPr lang="en-AU" sz="1400" b="1" dirty="0" err="1"/>
              <a:t>Nojiri</a:t>
            </a:r>
            <a:r>
              <a:rPr lang="en-AU" sz="1400" dirty="0"/>
              <a:t> Japan | </a:t>
            </a:r>
            <a:r>
              <a:rPr lang="en-AU" sz="1400" b="1" dirty="0"/>
              <a:t>X. Antonio </a:t>
            </a:r>
            <a:r>
              <a:rPr lang="en-AU" sz="1400" b="1" dirty="0" err="1"/>
              <a:t>Padín</a:t>
            </a:r>
            <a:r>
              <a:rPr lang="en-AU" sz="1400" dirty="0"/>
              <a:t> Spain | </a:t>
            </a:r>
            <a:r>
              <a:rPr lang="en-AU" sz="1400" b="1" dirty="0"/>
              <a:t>Anna </a:t>
            </a:r>
            <a:r>
              <a:rPr lang="en-AU" sz="1400" b="1" dirty="0" err="1"/>
              <a:t>Peregon</a:t>
            </a:r>
            <a:r>
              <a:rPr lang="en-AU" sz="1400" dirty="0"/>
              <a:t> France | </a:t>
            </a:r>
            <a:r>
              <a:rPr lang="en-AU" sz="1400" b="1" dirty="0"/>
              <a:t>Benjamin </a:t>
            </a:r>
            <a:r>
              <a:rPr lang="en-AU" sz="1400" b="1" dirty="0" err="1"/>
              <a:t>Pfeil</a:t>
            </a:r>
            <a:r>
              <a:rPr lang="en-AU" sz="1400" dirty="0"/>
              <a:t> Norway | </a:t>
            </a:r>
            <a:r>
              <a:rPr lang="en-AU" sz="1400" b="1" dirty="0"/>
              <a:t>Denis Pierrot</a:t>
            </a:r>
            <a:r>
              <a:rPr lang="en-AU" sz="1400" dirty="0"/>
              <a:t> USA | </a:t>
            </a:r>
            <a:r>
              <a:rPr lang="en-AU" sz="1400" b="1" dirty="0"/>
              <a:t>Benjamin </a:t>
            </a:r>
            <a:r>
              <a:rPr lang="en-AU" sz="1400" b="1" dirty="0" err="1"/>
              <a:t>Poulter</a:t>
            </a:r>
            <a:r>
              <a:rPr lang="en-AU" sz="1400" dirty="0"/>
              <a:t> USA | </a:t>
            </a:r>
            <a:r>
              <a:rPr lang="en-AU" sz="1400" b="1" dirty="0" err="1"/>
              <a:t>Gregor</a:t>
            </a:r>
            <a:r>
              <a:rPr lang="en-AU" sz="1400" b="1" dirty="0"/>
              <a:t> </a:t>
            </a:r>
            <a:r>
              <a:rPr lang="en-AU" sz="1400" b="1" dirty="0" err="1"/>
              <a:t>Rehder</a:t>
            </a:r>
            <a:r>
              <a:rPr lang="en-AU" sz="1400" dirty="0"/>
              <a:t> Germany | </a:t>
            </a:r>
            <a:r>
              <a:rPr lang="en-AU" sz="1400" b="1" dirty="0"/>
              <a:t>Janet Reimer</a:t>
            </a:r>
            <a:r>
              <a:rPr lang="en-AU" sz="1400" dirty="0"/>
              <a:t> USA | </a:t>
            </a:r>
            <a:r>
              <a:rPr lang="en-AU" sz="1400" b="1" dirty="0"/>
              <a:t>Christian </a:t>
            </a:r>
            <a:r>
              <a:rPr lang="en-AU" sz="1400" b="1" dirty="0" err="1"/>
              <a:t>Rödenbeck</a:t>
            </a:r>
            <a:r>
              <a:rPr lang="en-AU" sz="1400" dirty="0"/>
              <a:t> Germany | </a:t>
            </a:r>
            <a:r>
              <a:rPr lang="en-AU" sz="1400" b="1" dirty="0" err="1"/>
              <a:t>Joyashree</a:t>
            </a:r>
            <a:r>
              <a:rPr lang="en-AU" sz="1400" b="1" dirty="0"/>
              <a:t> Roy </a:t>
            </a:r>
            <a:r>
              <a:rPr lang="en-AU" sz="1400" dirty="0"/>
              <a:t>India | </a:t>
            </a:r>
            <a:r>
              <a:rPr lang="en-AU" sz="1400" b="1" dirty="0" err="1"/>
              <a:t>Jörg</a:t>
            </a:r>
            <a:r>
              <a:rPr lang="en-AU" sz="1400" b="1" dirty="0"/>
              <a:t> Schwinger</a:t>
            </a:r>
            <a:r>
              <a:rPr lang="en-AU" sz="1400" dirty="0"/>
              <a:t> Norway | </a:t>
            </a:r>
            <a:r>
              <a:rPr lang="en-AU" sz="1400" b="1" dirty="0"/>
              <a:t>Roland </a:t>
            </a:r>
            <a:r>
              <a:rPr lang="en-AU" sz="1400" b="1" dirty="0" err="1"/>
              <a:t>Séférian</a:t>
            </a:r>
            <a:r>
              <a:rPr lang="en-AU" sz="1400" dirty="0"/>
              <a:t> France | </a:t>
            </a:r>
            <a:r>
              <a:rPr lang="en-AU" sz="1400" b="1" dirty="0" err="1"/>
              <a:t>Ingunn</a:t>
            </a:r>
            <a:r>
              <a:rPr lang="en-AU" sz="1400" b="1" dirty="0"/>
              <a:t> </a:t>
            </a:r>
            <a:r>
              <a:rPr lang="en-AU" sz="1400" b="1" dirty="0" err="1"/>
              <a:t>Skjelvan</a:t>
            </a:r>
            <a:r>
              <a:rPr lang="en-AU" sz="1400" dirty="0"/>
              <a:t> Norway | </a:t>
            </a:r>
            <a:r>
              <a:rPr lang="en-AU" sz="1400" b="1" dirty="0"/>
              <a:t>Benjamin D. Stocker</a:t>
            </a:r>
            <a:r>
              <a:rPr lang="en-AU" sz="1400" dirty="0"/>
              <a:t> Spain | </a:t>
            </a:r>
            <a:r>
              <a:rPr lang="en-AU" sz="1400" b="1" dirty="0" err="1"/>
              <a:t>Hanqin</a:t>
            </a:r>
            <a:r>
              <a:rPr lang="en-AU" sz="1400" b="1" dirty="0"/>
              <a:t> Tian</a:t>
            </a:r>
            <a:r>
              <a:rPr lang="en-AU" sz="1400" dirty="0"/>
              <a:t> USA | </a:t>
            </a:r>
            <a:r>
              <a:rPr lang="en-AU" sz="1400" b="1" dirty="0"/>
              <a:t>Bronte Tilbrook</a:t>
            </a:r>
            <a:r>
              <a:rPr lang="en-AU" sz="1400" dirty="0"/>
              <a:t> Australia | </a:t>
            </a:r>
            <a:r>
              <a:rPr lang="en-AU" sz="1400" b="1" dirty="0"/>
              <a:t>Ingrid T. van der </a:t>
            </a:r>
            <a:r>
              <a:rPr lang="en-AU" sz="1400" b="1" dirty="0" err="1"/>
              <a:t>Laan-Luijkx</a:t>
            </a:r>
            <a:r>
              <a:rPr lang="en-AU" sz="1400" dirty="0"/>
              <a:t> The Netherlands | </a:t>
            </a:r>
            <a:r>
              <a:rPr lang="en-AU" sz="1400" b="1" dirty="0"/>
              <a:t>Guido R. van der </a:t>
            </a:r>
            <a:r>
              <a:rPr lang="en-AU" sz="1400" b="1" dirty="0" err="1"/>
              <a:t>Werf</a:t>
            </a:r>
            <a:r>
              <a:rPr lang="en-AU" sz="1400" dirty="0"/>
              <a:t> The Netherlands | </a:t>
            </a:r>
            <a:r>
              <a:rPr lang="en-AU" sz="1400" b="1" dirty="0" err="1"/>
              <a:t>Libo</a:t>
            </a:r>
            <a:r>
              <a:rPr lang="en-AU" sz="1400" b="1" dirty="0"/>
              <a:t> Wu </a:t>
            </a:r>
            <a:r>
              <a:rPr lang="en-AU" sz="1400" dirty="0"/>
              <a:t>China | </a:t>
            </a:r>
            <a:r>
              <a:rPr lang="en-AU" sz="1400" b="1" dirty="0"/>
              <a:t>Steven van </a:t>
            </a:r>
            <a:r>
              <a:rPr lang="en-AU" sz="1400" b="1" dirty="0" err="1"/>
              <a:t>Heuven</a:t>
            </a:r>
            <a:r>
              <a:rPr lang="en-AU" sz="1400" dirty="0"/>
              <a:t> The Netherlands | </a:t>
            </a:r>
            <a:r>
              <a:rPr lang="en-AU" sz="1400" b="1" dirty="0"/>
              <a:t>Nicolas </a:t>
            </a:r>
            <a:r>
              <a:rPr lang="en-AU" sz="1400" b="1" dirty="0" err="1"/>
              <a:t>Viovy</a:t>
            </a:r>
            <a:r>
              <a:rPr lang="en-AU" sz="1400" dirty="0"/>
              <a:t> France | </a:t>
            </a:r>
            <a:r>
              <a:rPr lang="en-AU" sz="1400" b="1" dirty="0"/>
              <a:t>Nicolas </a:t>
            </a:r>
            <a:r>
              <a:rPr lang="en-AU" sz="1400" b="1" dirty="0" err="1"/>
              <a:t>Vuichard</a:t>
            </a:r>
            <a:r>
              <a:rPr lang="en-AU" sz="1400" dirty="0"/>
              <a:t> France | </a:t>
            </a:r>
            <a:r>
              <a:rPr lang="en-AU" sz="1400" b="1" dirty="0"/>
              <a:t>Anthony P. Walker</a:t>
            </a:r>
            <a:r>
              <a:rPr lang="en-AU" sz="1400" dirty="0"/>
              <a:t> USA | </a:t>
            </a:r>
            <a:r>
              <a:rPr lang="en-AU" sz="1400" b="1" dirty="0"/>
              <a:t>Andrew J. Watson</a:t>
            </a:r>
            <a:r>
              <a:rPr lang="en-AU" sz="1400" dirty="0"/>
              <a:t> UK | </a:t>
            </a:r>
            <a:r>
              <a:rPr lang="en-AU" sz="1400" b="1" dirty="0"/>
              <a:t>Andrew J. Wiltshire</a:t>
            </a:r>
            <a:r>
              <a:rPr lang="en-AU" sz="1400" dirty="0"/>
              <a:t> UK | </a:t>
            </a:r>
            <a:r>
              <a:rPr lang="en-AU" sz="1400" b="1" dirty="0" err="1"/>
              <a:t>Sönke</a:t>
            </a:r>
            <a:r>
              <a:rPr lang="en-AU" sz="1400" b="1" dirty="0"/>
              <a:t> </a:t>
            </a:r>
            <a:r>
              <a:rPr lang="en-AU" sz="1400" b="1" dirty="0" err="1"/>
              <a:t>Zaehle</a:t>
            </a:r>
            <a:r>
              <a:rPr lang="en-AU" sz="1400" dirty="0"/>
              <a:t> Germany | </a:t>
            </a:r>
            <a:r>
              <a:rPr lang="en-AU" sz="1400" b="1" dirty="0"/>
              <a:t>Dan Zhu</a:t>
            </a:r>
            <a:r>
              <a:rPr lang="en-AU" sz="1400" dirty="0"/>
              <a:t> France</a:t>
            </a:r>
            <a:endParaRPr lang="en-GB" sz="1400" dirty="0"/>
          </a:p>
          <a:p>
            <a:pPr algn="l"/>
            <a:endParaRPr lang="en-US" sz="1500" b="1" dirty="0">
              <a:solidFill>
                <a:srgbClr val="4C9BDB"/>
              </a:solidFill>
              <a:latin typeface="Calibri"/>
              <a:cs typeface="Calibri"/>
            </a:endParaRPr>
          </a:p>
          <a:p>
            <a:pPr algn="l"/>
            <a:r>
              <a:rPr lang="en-US" sz="1500" b="1" dirty="0">
                <a:solidFill>
                  <a:srgbClr val="4C9BDB"/>
                </a:solidFill>
                <a:latin typeface="Calibri"/>
                <a:cs typeface="Calibri"/>
              </a:rPr>
              <a:t>Atlas Team Members at </a:t>
            </a:r>
            <a:r>
              <a:rPr lang="en-GB" sz="1500" b="1" dirty="0">
                <a:solidFill>
                  <a:srgbClr val="4C9BDB"/>
                </a:solidFill>
                <a:latin typeface="Calibri"/>
                <a:ea typeface="ＭＳ Ｐゴシック" charset="0"/>
                <a:cs typeface="Calibri"/>
              </a:rPr>
              <a:t>LSCE</a:t>
            </a:r>
            <a:r>
              <a:rPr lang="en-GB" sz="1500" dirty="0">
                <a:solidFill>
                  <a:srgbClr val="4C9BDB"/>
                </a:solidFill>
                <a:latin typeface="Calibri"/>
                <a:ea typeface="ＭＳ Ｐゴシック" charset="0"/>
                <a:cs typeface="Calibri"/>
              </a:rPr>
              <a:t>, France</a:t>
            </a:r>
            <a:r>
              <a:rPr lang="en-US" sz="1500" dirty="0">
                <a:solidFill>
                  <a:srgbClr val="4C9BDB"/>
                </a:solidFill>
                <a:latin typeface="Calibri"/>
                <a:cs typeface="Calibri"/>
              </a:rPr>
              <a:t> </a:t>
            </a:r>
          </a:p>
          <a:p>
            <a:pPr algn="l"/>
            <a:r>
              <a:rPr lang="en-US" sz="1500" b="1" dirty="0">
                <a:solidFill>
                  <a:srgbClr val="4C9BDB"/>
                </a:solidFill>
                <a:latin typeface="Calibri"/>
                <a:cs typeface="Calibri"/>
              </a:rPr>
              <a:t>P </a:t>
            </a:r>
            <a:r>
              <a:rPr lang="en-US" sz="1500" b="1" dirty="0" err="1">
                <a:solidFill>
                  <a:srgbClr val="4C9BDB"/>
                </a:solidFill>
                <a:latin typeface="Calibri"/>
                <a:cs typeface="Calibri"/>
              </a:rPr>
              <a:t>Ciais</a:t>
            </a:r>
            <a:r>
              <a:rPr lang="en-US" sz="1500" b="1" dirty="0">
                <a:solidFill>
                  <a:srgbClr val="4C9BDB"/>
                </a:solidFill>
                <a:latin typeface="Calibri"/>
                <a:cs typeface="Calibri"/>
              </a:rPr>
              <a:t> </a:t>
            </a:r>
            <a:r>
              <a:rPr lang="en-US" sz="1500" dirty="0">
                <a:solidFill>
                  <a:srgbClr val="4C9BDB"/>
                </a:solidFill>
                <a:cs typeface="Calibri"/>
              </a:rPr>
              <a:t>| </a:t>
            </a:r>
            <a:r>
              <a:rPr lang="en-US" sz="1500" b="1" dirty="0">
                <a:solidFill>
                  <a:srgbClr val="4C9BDB"/>
                </a:solidFill>
                <a:cs typeface="Calibri"/>
              </a:rPr>
              <a:t>A </a:t>
            </a:r>
            <a:r>
              <a:rPr lang="en-US" sz="1500" b="1" dirty="0" err="1">
                <a:solidFill>
                  <a:srgbClr val="4C9BDB"/>
                </a:solidFill>
                <a:cs typeface="Calibri"/>
              </a:rPr>
              <a:t>Peregon</a:t>
            </a:r>
            <a:r>
              <a:rPr lang="en-US" sz="1500" dirty="0">
                <a:solidFill>
                  <a:srgbClr val="4C9BDB"/>
                </a:solidFill>
                <a:cs typeface="Calibri"/>
              </a:rPr>
              <a:t> | </a:t>
            </a:r>
            <a:r>
              <a:rPr lang="en-US" sz="1500" b="1" dirty="0">
                <a:solidFill>
                  <a:srgbClr val="4C9BDB"/>
                </a:solidFill>
                <a:cs typeface="Calibri"/>
              </a:rPr>
              <a:t>P </a:t>
            </a:r>
            <a:r>
              <a:rPr lang="en-US" sz="1500" b="1" dirty="0" err="1">
                <a:solidFill>
                  <a:srgbClr val="4C9BDB"/>
                </a:solidFill>
                <a:cs typeface="Calibri"/>
              </a:rPr>
              <a:t>Peylin</a:t>
            </a:r>
            <a:r>
              <a:rPr lang="en-US" sz="1500" b="1" dirty="0">
                <a:solidFill>
                  <a:srgbClr val="4C9BDB"/>
                </a:solidFill>
                <a:cs typeface="Calibri"/>
              </a:rPr>
              <a:t> </a:t>
            </a:r>
            <a:r>
              <a:rPr lang="en-US" sz="1500" dirty="0">
                <a:solidFill>
                  <a:srgbClr val="4C9BDB"/>
                </a:solidFill>
                <a:cs typeface="Calibri"/>
              </a:rPr>
              <a:t>| </a:t>
            </a:r>
            <a:r>
              <a:rPr lang="en-US" sz="1500" b="1" dirty="0">
                <a:solidFill>
                  <a:srgbClr val="4C9BDB"/>
                </a:solidFill>
                <a:cs typeface="Calibri"/>
              </a:rPr>
              <a:t>P </a:t>
            </a:r>
            <a:r>
              <a:rPr lang="en-US" sz="1500" b="1" dirty="0" err="1">
                <a:solidFill>
                  <a:srgbClr val="4C9BDB"/>
                </a:solidFill>
                <a:cs typeface="Calibri"/>
              </a:rPr>
              <a:t>Brockmann</a:t>
            </a:r>
            <a:r>
              <a:rPr lang="en-US" sz="1500" dirty="0">
                <a:solidFill>
                  <a:srgbClr val="4C9BDB"/>
                </a:solidFill>
                <a:cs typeface="Calibri"/>
              </a:rPr>
              <a:t> | </a:t>
            </a:r>
            <a:r>
              <a:rPr lang="en-US" sz="1500" b="1" dirty="0">
                <a:solidFill>
                  <a:srgbClr val="4C9BDB"/>
                </a:solidFill>
                <a:cs typeface="Calibri"/>
              </a:rPr>
              <a:t>V </a:t>
            </a:r>
            <a:r>
              <a:rPr lang="en-US" sz="1500" b="1" dirty="0" err="1">
                <a:solidFill>
                  <a:srgbClr val="4C9BDB"/>
                </a:solidFill>
                <a:cs typeface="Calibri"/>
              </a:rPr>
              <a:t>Maigné</a:t>
            </a:r>
            <a:r>
              <a:rPr lang="en-US" sz="1500" dirty="0">
                <a:solidFill>
                  <a:srgbClr val="4C9BDB"/>
                </a:solidFill>
                <a:cs typeface="Calibri"/>
              </a:rPr>
              <a:t> | </a:t>
            </a:r>
            <a:r>
              <a:rPr lang="en-US" sz="1500" b="1" dirty="0">
                <a:solidFill>
                  <a:srgbClr val="4C9BDB"/>
                </a:solidFill>
                <a:cs typeface="Calibri"/>
              </a:rPr>
              <a:t>P </a:t>
            </a:r>
            <a:r>
              <a:rPr lang="en-US" sz="1500" b="1" dirty="0" err="1">
                <a:solidFill>
                  <a:srgbClr val="4C9BDB"/>
                </a:solidFill>
                <a:cs typeface="Calibri"/>
              </a:rPr>
              <a:t>Evano</a:t>
            </a:r>
            <a:r>
              <a:rPr lang="en-US" sz="1500" dirty="0">
                <a:solidFill>
                  <a:srgbClr val="4C9BDB"/>
                </a:solidFill>
                <a:cs typeface="Calibri"/>
              </a:rPr>
              <a:t> | </a:t>
            </a:r>
            <a:r>
              <a:rPr lang="en-US" sz="1500" b="1" dirty="0">
                <a:solidFill>
                  <a:srgbClr val="4C9BDB"/>
                </a:solidFill>
                <a:cs typeface="Calibri"/>
              </a:rPr>
              <a:t>C </a:t>
            </a:r>
            <a:r>
              <a:rPr lang="en-US" sz="1500" b="1" dirty="0" err="1">
                <a:solidFill>
                  <a:srgbClr val="4C9BDB"/>
                </a:solidFill>
                <a:cs typeface="Calibri"/>
              </a:rPr>
              <a:t>Nangini</a:t>
            </a:r>
            <a:endParaRPr lang="en-GB" sz="1500" b="1" dirty="0">
              <a:solidFill>
                <a:srgbClr val="4C9BDB"/>
              </a:solidFill>
              <a:latin typeface="Calibri"/>
              <a:cs typeface="Calibri"/>
            </a:endParaRPr>
          </a:p>
          <a:p>
            <a:pPr algn="l"/>
            <a:endParaRPr lang="en-US" sz="1500" b="1" dirty="0">
              <a:solidFill>
                <a:srgbClr val="4C9BDB"/>
              </a:solidFill>
              <a:latin typeface="Calibri"/>
              <a:cs typeface="Calibri"/>
            </a:endParaRPr>
          </a:p>
          <a:p>
            <a:pPr algn="l"/>
            <a:r>
              <a:rPr lang="en-US" sz="1500" b="1" dirty="0">
                <a:solidFill>
                  <a:srgbClr val="4C9BDB"/>
                </a:solidFill>
                <a:latin typeface="Calibri"/>
                <a:cs typeface="Calibri"/>
              </a:rPr>
              <a:t>Communications Team</a:t>
            </a:r>
          </a:p>
          <a:p>
            <a:pPr algn="l">
              <a:lnSpc>
                <a:spcPct val="110000"/>
              </a:lnSpc>
            </a:pPr>
            <a:r>
              <a:rPr lang="en-US" sz="1500" b="1" dirty="0">
                <a:solidFill>
                  <a:srgbClr val="4C9BDB"/>
                </a:solidFill>
                <a:cs typeface="Calibri"/>
              </a:rPr>
              <a:t>O Gaffney</a:t>
            </a:r>
            <a:r>
              <a:rPr lang="en-US" sz="1500" dirty="0">
                <a:solidFill>
                  <a:srgbClr val="4C9BDB"/>
                </a:solidFill>
                <a:cs typeface="Calibri"/>
              </a:rPr>
              <a:t> | </a:t>
            </a:r>
            <a:r>
              <a:rPr lang="fr-FR" sz="1500" b="1" dirty="0">
                <a:solidFill>
                  <a:srgbClr val="4C9BDB"/>
                </a:solidFill>
                <a:latin typeface="Calibri"/>
                <a:cs typeface="Calibri"/>
              </a:rPr>
              <a:t>A </a:t>
            </a:r>
            <a:r>
              <a:rPr lang="fr-FR" sz="1500" b="1" dirty="0" err="1">
                <a:solidFill>
                  <a:srgbClr val="4C9BDB"/>
                </a:solidFill>
                <a:latin typeface="Calibri"/>
                <a:cs typeface="Calibri"/>
              </a:rPr>
              <a:t>Minns</a:t>
            </a:r>
            <a:r>
              <a:rPr lang="en-US" sz="1500" dirty="0">
                <a:solidFill>
                  <a:srgbClr val="4C9BDB"/>
                </a:solidFill>
                <a:latin typeface="Calibri"/>
                <a:cs typeface="Calibri"/>
              </a:rPr>
              <a:t> |</a:t>
            </a:r>
            <a:r>
              <a:rPr lang="en-US" sz="1500" b="1" dirty="0">
                <a:solidFill>
                  <a:srgbClr val="4C9BDB"/>
                </a:solidFill>
                <a:latin typeface="Calibri"/>
                <a:cs typeface="Calibri"/>
              </a:rPr>
              <a:t> A Scrutton </a:t>
            </a:r>
          </a:p>
          <a:p>
            <a:pPr algn="l">
              <a:lnSpc>
                <a:spcPct val="110000"/>
              </a:lnSpc>
            </a:pPr>
            <a:endParaRPr lang="en-GB" sz="1500" dirty="0">
              <a:solidFill>
                <a:srgbClr val="4C9BDB"/>
              </a:solidFill>
              <a:latin typeface="Calibri"/>
              <a:cs typeface="Calibri"/>
            </a:endParaRPr>
          </a:p>
        </p:txBody>
      </p:sp>
      <p:sp>
        <p:nvSpPr>
          <p:cNvPr id="3" name="Title 2"/>
          <p:cNvSpPr>
            <a:spLocks noGrp="1"/>
          </p:cNvSpPr>
          <p:nvPr>
            <p:ph type="title"/>
          </p:nvPr>
        </p:nvSpPr>
        <p:spPr>
          <a:xfrm>
            <a:off x="1831448" y="119646"/>
            <a:ext cx="7440472" cy="506849"/>
          </a:xfrm>
        </p:spPr>
        <p:txBody>
          <a:bodyPr>
            <a:noAutofit/>
          </a:bodyPr>
          <a:lstStyle/>
          <a:p>
            <a:r>
              <a:rPr lang="en-GB" noProof="0" dirty="0">
                <a:ea typeface="ＭＳ Ｐゴシック" charset="0"/>
              </a:rPr>
              <a:t>Contributors </a:t>
            </a:r>
            <a:r>
              <a:rPr lang="en-GB" noProof="0" dirty="0">
                <a:solidFill>
                  <a:srgbClr val="00CE63"/>
                </a:solidFill>
                <a:ea typeface="ＭＳ Ｐゴシック" charset="0"/>
              </a:rPr>
              <a:t>77 </a:t>
            </a:r>
            <a:r>
              <a:rPr lang="en-GB" noProof="0" dirty="0">
                <a:ea typeface="ＭＳ Ｐゴシック" charset="0"/>
              </a:rPr>
              <a:t>people | </a:t>
            </a:r>
            <a:r>
              <a:rPr lang="en-GB" dirty="0">
                <a:solidFill>
                  <a:srgbClr val="00CE63"/>
                </a:solidFill>
                <a:ea typeface="ＭＳ Ｐゴシック" charset="0"/>
              </a:rPr>
              <a:t>57</a:t>
            </a:r>
            <a:r>
              <a:rPr lang="en-GB" noProof="0" dirty="0">
                <a:ea typeface="ＭＳ Ｐゴシック" charset="0"/>
              </a:rPr>
              <a:t> organisations | </a:t>
            </a:r>
            <a:r>
              <a:rPr lang="en-GB" noProof="0" dirty="0">
                <a:solidFill>
                  <a:srgbClr val="00CE63"/>
                </a:solidFill>
                <a:ea typeface="ＭＳ Ｐゴシック" charset="0"/>
              </a:rPr>
              <a:t>15</a:t>
            </a:r>
            <a:r>
              <a:rPr lang="en-GB" noProof="0" dirty="0">
                <a:ea typeface="ＭＳ Ｐゴシック" charset="0"/>
              </a:rPr>
              <a:t> countries</a:t>
            </a:r>
            <a:endParaRPr lang="en-GB" noProof="0" dirty="0"/>
          </a:p>
        </p:txBody>
      </p:sp>
    </p:spTree>
    <p:extLst>
      <p:ext uri="{BB962C8B-B14F-4D97-AF65-F5344CB8AC3E}">
        <p14:creationId xmlns:p14="http://schemas.microsoft.com/office/powerpoint/2010/main" val="2710022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Kaya decomposition</a:t>
            </a:r>
          </a:p>
        </p:txBody>
      </p:sp>
      <p:sp>
        <p:nvSpPr>
          <p:cNvPr id="3" name="Text Placeholder 2"/>
          <p:cNvSpPr>
            <a:spLocks noGrp="1"/>
          </p:cNvSpPr>
          <p:nvPr>
            <p:ph type="body" sz="quarter" idx="10"/>
          </p:nvPr>
        </p:nvSpPr>
        <p:spPr/>
        <p:txBody>
          <a:bodyPr>
            <a:normAutofit/>
          </a:bodyPr>
          <a:lstStyle/>
          <a:p>
            <a:r>
              <a:rPr lang="en-GB" noProof="0" dirty="0"/>
              <a:t>The Kaya decomposition demonstrates the recent relative decoupling of economic growth from CO</a:t>
            </a:r>
            <a:r>
              <a:rPr lang="en-GB" baseline="-25000" noProof="0" dirty="0"/>
              <a:t>2</a:t>
            </a:r>
            <a:r>
              <a:rPr lang="en-GB" noProof="0" dirty="0"/>
              <a:t> emissions, driven by improved energy intensity</a:t>
            </a:r>
          </a:p>
        </p:txBody>
      </p:sp>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9" y="1440000"/>
            <a:ext cx="7011031" cy="4679997"/>
          </a:xfrm>
        </p:spPr>
      </p:pic>
      <p:sp>
        <p:nvSpPr>
          <p:cNvPr id="5" name="Text Placeholder 4"/>
          <p:cNvSpPr>
            <a:spLocks noGrp="1"/>
          </p:cNvSpPr>
          <p:nvPr>
            <p:ph type="body" sz="quarter" idx="12"/>
          </p:nvPr>
        </p:nvSpPr>
        <p:spPr/>
        <p:txBody>
          <a:bodyPr>
            <a:normAutofit/>
          </a:bodyPr>
          <a:lstStyle/>
          <a:p>
            <a:r>
              <a:rPr lang="en-GB" altLang="en-US" noProof="0" dirty="0">
                <a:ea typeface="ＭＳ Ｐゴシック" pitchFamily="34" charset="-128"/>
              </a:rPr>
              <a:t>GWP: Gross World Product (economic activity), FFI: Fossil Fuel and Industry,</a:t>
            </a:r>
            <a:br>
              <a:rPr lang="en-GB" altLang="en-US" noProof="0" dirty="0">
                <a:ea typeface="ＭＳ Ｐゴシック" pitchFamily="34" charset="-128"/>
              </a:rPr>
            </a:br>
            <a:r>
              <a:rPr lang="en-GB" altLang="en-US" noProof="0" dirty="0">
                <a:ea typeface="ＭＳ Ｐゴシック" pitchFamily="34" charset="-128"/>
              </a:rPr>
              <a:t>Energy is Primary Energy from BP statistics using the substitution accounting method</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4"/>
              </a:rPr>
              <a:t>Jackson et al 2017</a:t>
            </a:r>
            <a:r>
              <a:rPr lang="en-GB" altLang="en-US" noProof="0" dirty="0">
                <a:ea typeface="ＭＳ Ｐゴシック" pitchFamily="34" charset="-128"/>
              </a:rPr>
              <a:t>; </a:t>
            </a:r>
            <a:r>
              <a:rPr lang="en-GB" altLang="en-US" noProof="0" dirty="0">
                <a:ea typeface="ＭＳ Ｐゴシック" pitchFamily="34" charset="-128"/>
                <a:hlinkClick r:id="rId5"/>
              </a:rPr>
              <a:t>Global Carbon Budget 2017</a:t>
            </a:r>
            <a:r>
              <a:rPr lang="en-GB" altLang="en-US" noProof="0" dirty="0">
                <a:ea typeface="ＭＳ Ｐゴシック" pitchFamily="34" charset="-128"/>
              </a:rPr>
              <a:t> </a:t>
            </a:r>
          </a:p>
        </p:txBody>
      </p:sp>
    </p:spTree>
    <p:extLst>
      <p:ext uri="{BB962C8B-B14F-4D97-AF65-F5344CB8AC3E}">
        <p14:creationId xmlns:p14="http://schemas.microsoft.com/office/powerpoint/2010/main" val="300767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Emissions per capita</a:t>
            </a:r>
          </a:p>
        </p:txBody>
      </p:sp>
      <p:sp>
        <p:nvSpPr>
          <p:cNvPr id="3" name="Text Placeholder 2"/>
          <p:cNvSpPr>
            <a:spLocks noGrp="1"/>
          </p:cNvSpPr>
          <p:nvPr>
            <p:ph type="body" sz="quarter" idx="10"/>
          </p:nvPr>
        </p:nvSpPr>
        <p:spPr/>
        <p:txBody>
          <a:bodyPr>
            <a:normAutofit/>
          </a:bodyPr>
          <a:lstStyle/>
          <a:p>
            <a:r>
              <a:rPr lang="en-GB" noProof="0" dirty="0"/>
              <a:t>The 10 most populous countries span a wide range of development and emissions per person</a:t>
            </a:r>
          </a:p>
        </p:txBody>
      </p:sp>
      <p:sp>
        <p:nvSpPr>
          <p:cNvPr id="5" name="Text Placeholder 4"/>
          <p:cNvSpPr>
            <a:spLocks noGrp="1"/>
          </p:cNvSpPr>
          <p:nvPr>
            <p:ph type="body" sz="quarter" idx="12"/>
          </p:nvPr>
        </p:nvSpPr>
        <p:spPr/>
        <p:txBody>
          <a:bodyPr>
            <a:normAutofit/>
          </a:bodyPr>
          <a:lstStyle/>
          <a:p>
            <a:r>
              <a:rPr lang="en-GB" altLang="en-US" dirty="0">
                <a:ea typeface="ＭＳ Ｐゴシック" pitchFamily="34" charset="-128"/>
              </a:rPr>
              <a:t>Emission per capita: CO</a:t>
            </a:r>
            <a:r>
              <a:rPr lang="en-GB" altLang="en-US" baseline="-25000" dirty="0">
                <a:ea typeface="ＭＳ Ｐゴシック" pitchFamily="34" charset="-128"/>
              </a:rPr>
              <a:t>2</a:t>
            </a:r>
            <a:r>
              <a:rPr lang="en-GB" altLang="en-US" dirty="0">
                <a:ea typeface="ＭＳ Ｐゴシック" pitchFamily="34" charset="-128"/>
              </a:rPr>
              <a:t> emissions from fossil fuel and industry divided by population</a:t>
            </a:r>
            <a:endParaRPr lang="en-GB" altLang="en-US" noProof="0" dirty="0">
              <a:latin typeface="+mj-lt"/>
              <a:ea typeface="ＭＳ Ｐゴシック" pitchFamily="34" charset="-128"/>
            </a:endParaRPr>
          </a:p>
          <a:p>
            <a:r>
              <a:rPr lang="en-GB" altLang="en-US" noProof="0" dirty="0">
                <a:latin typeface="+mj-lt"/>
                <a:ea typeface="ＭＳ Ｐゴシック" pitchFamily="34" charset="-128"/>
              </a:rPr>
              <a:t>Source: </a:t>
            </a:r>
            <a:r>
              <a:rPr lang="en-GB" altLang="en-US" noProof="0" dirty="0">
                <a:latin typeface="+mj-lt"/>
                <a:ea typeface="ＭＳ Ｐゴシック" pitchFamily="34" charset="-128"/>
                <a:hlinkClick r:id="rId3"/>
              </a:rPr>
              <a:t>Global Carbon Budget 2017</a:t>
            </a:r>
            <a:r>
              <a:rPr lang="en-GB" altLang="en-US" noProof="0" dirty="0">
                <a:latin typeface="+mj-lt"/>
                <a:ea typeface="ＭＳ Ｐゴシック" pitchFamily="34" charset="-128"/>
              </a:rPr>
              <a:t> </a:t>
            </a:r>
          </a:p>
        </p:txBody>
      </p:sp>
      <p:pic>
        <p:nvPicPr>
          <p:cNvPr id="9" name="Picture Placeholder 8"/>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1074678" y="1440008"/>
            <a:ext cx="7011033" cy="4679999"/>
          </a:xfrm>
        </p:spPr>
      </p:pic>
    </p:spTree>
    <p:extLst>
      <p:ext uri="{BB962C8B-B14F-4D97-AF65-F5344CB8AC3E}">
        <p14:creationId xmlns:p14="http://schemas.microsoft.com/office/powerpoint/2010/main" val="2072810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503799233"/>
              </p:ext>
            </p:extLst>
          </p:nvPr>
        </p:nvGraphicFramePr>
        <p:xfrm>
          <a:off x="442558" y="822326"/>
          <a:ext cx="8258901" cy="5131340"/>
        </p:xfrm>
        <a:graphic>
          <a:graphicData uri="http://schemas.openxmlformats.org/drawingml/2006/table">
            <a:tbl>
              <a:tblPr/>
              <a:tblGrid>
                <a:gridCol w="2591208">
                  <a:extLst>
                    <a:ext uri="{9D8B030D-6E8A-4147-A177-3AD203B41FA5}">
                      <a16:colId xmlns:a16="http://schemas.microsoft.com/office/drawing/2014/main" val="20000"/>
                    </a:ext>
                  </a:extLst>
                </a:gridCol>
                <a:gridCol w="1737837">
                  <a:extLst>
                    <a:ext uri="{9D8B030D-6E8A-4147-A177-3AD203B41FA5}">
                      <a16:colId xmlns:a16="http://schemas.microsoft.com/office/drawing/2014/main" val="20001"/>
                    </a:ext>
                  </a:extLst>
                </a:gridCol>
                <a:gridCol w="982464">
                  <a:extLst>
                    <a:ext uri="{9D8B030D-6E8A-4147-A177-3AD203B41FA5}">
                      <a16:colId xmlns:a16="http://schemas.microsoft.com/office/drawing/2014/main" val="20002"/>
                    </a:ext>
                  </a:extLst>
                </a:gridCol>
                <a:gridCol w="982464">
                  <a:extLst>
                    <a:ext uri="{9D8B030D-6E8A-4147-A177-3AD203B41FA5}">
                      <a16:colId xmlns:a16="http://schemas.microsoft.com/office/drawing/2014/main" val="20003"/>
                    </a:ext>
                  </a:extLst>
                </a:gridCol>
                <a:gridCol w="982464">
                  <a:extLst>
                    <a:ext uri="{9D8B030D-6E8A-4147-A177-3AD203B41FA5}">
                      <a16:colId xmlns:a16="http://schemas.microsoft.com/office/drawing/2014/main" val="20004"/>
                    </a:ext>
                  </a:extLst>
                </a:gridCol>
                <a:gridCol w="982464">
                  <a:extLst>
                    <a:ext uri="{9D8B030D-6E8A-4147-A177-3AD203B41FA5}">
                      <a16:colId xmlns:a16="http://schemas.microsoft.com/office/drawing/2014/main" val="20005"/>
                    </a:ext>
                  </a:extLst>
                </a:gridCol>
              </a:tblGrid>
              <a:tr h="226298">
                <a:tc>
                  <a:txBody>
                    <a:bodyPr/>
                    <a:lstStyle/>
                    <a:p>
                      <a:pPr algn="l" fontAlgn="b"/>
                      <a:r>
                        <a:rPr lang="en-US" sz="1600" b="0" i="0" u="none" strike="noStrike" dirty="0">
                          <a:solidFill>
                            <a:srgbClr val="4C9BDB"/>
                          </a:solidFill>
                          <a:effectLst/>
                          <a:latin typeface="Calibri"/>
                          <a:cs typeface="Calibri"/>
                        </a:rPr>
                        <a:t> </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FFFFFF"/>
                    </a:solidFill>
                  </a:tcPr>
                </a:tc>
                <a:tc gridSpan="5">
                  <a:txBody>
                    <a:bodyPr/>
                    <a:lstStyle/>
                    <a:p>
                      <a:pPr algn="ctr" fontAlgn="ctr"/>
                      <a:r>
                        <a:rPr lang="en-US" sz="1800" b="1" i="0" u="none" strike="noStrike" dirty="0">
                          <a:solidFill>
                            <a:srgbClr val="4C9BDB"/>
                          </a:solidFill>
                          <a:effectLst/>
                          <a:latin typeface="Calibri"/>
                          <a:cs typeface="Calibri"/>
                        </a:rPr>
                        <a:t>Emissions 2016</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6298">
                <a:tc rowSpan="2">
                  <a:txBody>
                    <a:bodyPr/>
                    <a:lstStyle/>
                    <a:p>
                      <a:pPr algn="ctr" fontAlgn="ctr"/>
                      <a:r>
                        <a:rPr lang="en-US" sz="1600" b="0" i="0" u="none" strike="noStrike" dirty="0">
                          <a:solidFill>
                            <a:srgbClr val="4C9BDB"/>
                          </a:solidFill>
                          <a:effectLst/>
                          <a:latin typeface="Calibri"/>
                          <a:cs typeface="Calibri"/>
                        </a:rPr>
                        <a:t>Region/Country</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4C9BDB"/>
                          </a:solidFill>
                          <a:effectLst/>
                          <a:latin typeface="Calibri"/>
                          <a:cs typeface="Calibri"/>
                        </a:rPr>
                        <a:t>Per capita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2F2F2"/>
                    </a:solidFill>
                  </a:tcPr>
                </a:tc>
                <a:tc gridSpan="2">
                  <a:txBody>
                    <a:bodyPr/>
                    <a:lstStyle/>
                    <a:p>
                      <a:pPr algn="ctr" fontAlgn="ctr"/>
                      <a:r>
                        <a:rPr lang="en-US" sz="1600" b="0" i="0" u="none" strike="noStrike" dirty="0">
                          <a:solidFill>
                            <a:srgbClr val="4C9BDB"/>
                          </a:solidFill>
                          <a:effectLst/>
                          <a:latin typeface="Calibri"/>
                          <a:cs typeface="Calibri"/>
                        </a:rPr>
                        <a:t>Total</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D9D9D9"/>
                    </a:solidFill>
                  </a:tcPr>
                </a:tc>
                <a:tc hMerge="1">
                  <a:txBody>
                    <a:bodyPr/>
                    <a:lstStyle/>
                    <a:p>
                      <a:endParaRPr lang="en-US"/>
                    </a:p>
                  </a:txBody>
                  <a:tcPr/>
                </a:tc>
                <a:tc gridSpan="2">
                  <a:txBody>
                    <a:bodyPr/>
                    <a:lstStyle/>
                    <a:p>
                      <a:pPr algn="ctr" fontAlgn="ctr"/>
                      <a:r>
                        <a:rPr lang="en-US" sz="1600" b="0" i="0" u="none" strike="noStrike" dirty="0">
                          <a:solidFill>
                            <a:srgbClr val="4C9BDB"/>
                          </a:solidFill>
                          <a:effectLst/>
                          <a:latin typeface="Calibri"/>
                          <a:cs typeface="Calibri"/>
                        </a:rPr>
                        <a:t>Growth 2015-16</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BFBFBF"/>
                    </a:solidFill>
                  </a:tcPr>
                </a:tc>
                <a:tc hMerge="1">
                  <a:txBody>
                    <a:bodyPr/>
                    <a:lstStyle/>
                    <a:p>
                      <a:endParaRPr lang="en-US"/>
                    </a:p>
                  </a:txBody>
                  <a:tcPr/>
                </a:tc>
                <a:extLst>
                  <a:ext uri="{0D108BD9-81ED-4DB2-BD59-A6C34878D82A}">
                    <a16:rowId xmlns:a16="http://schemas.microsoft.com/office/drawing/2014/main" val="10001"/>
                  </a:ext>
                </a:extLst>
              </a:tr>
              <a:tr h="226298">
                <a:tc vMerge="1">
                  <a:txBody>
                    <a:bodyPr/>
                    <a:lstStyle/>
                    <a:p>
                      <a:endParaRPr lang="en-US"/>
                    </a:p>
                  </a:txBody>
                  <a:tcPr/>
                </a:tc>
                <a:tc>
                  <a:txBody>
                    <a:bodyPr/>
                    <a:lstStyle/>
                    <a:p>
                      <a:pPr algn="ctr" fontAlgn="ctr"/>
                      <a:r>
                        <a:rPr lang="en-US" sz="1600" b="0" i="0" u="none" strike="noStrike" dirty="0">
                          <a:solidFill>
                            <a:srgbClr val="4C9BDB"/>
                          </a:solidFill>
                          <a:effectLst/>
                          <a:latin typeface="Calibri"/>
                          <a:cs typeface="Calibri"/>
                        </a:rPr>
                        <a:t>tCO</a:t>
                      </a:r>
                      <a:r>
                        <a:rPr lang="en-US" sz="1600" b="0" i="0" u="none" strike="noStrike" baseline="-25000" dirty="0">
                          <a:solidFill>
                            <a:srgbClr val="4C9BDB"/>
                          </a:solidFill>
                          <a:effectLst/>
                          <a:latin typeface="Calibri"/>
                          <a:cs typeface="Calibri"/>
                        </a:rPr>
                        <a:t>2</a:t>
                      </a:r>
                      <a:r>
                        <a:rPr lang="en-US" sz="1600" b="0" i="0" u="none" strike="noStrike" dirty="0">
                          <a:solidFill>
                            <a:srgbClr val="4C9BDB"/>
                          </a:solidFill>
                          <a:effectLst/>
                          <a:latin typeface="Calibri"/>
                          <a:cs typeface="Calibri"/>
                        </a:rPr>
                        <a:t> per person</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US" sz="1600" b="0" i="0" u="none" strike="noStrike" dirty="0">
                          <a:solidFill>
                            <a:srgbClr val="4C9BDB"/>
                          </a:solidFill>
                          <a:effectLst/>
                          <a:latin typeface="Calibri"/>
                          <a:cs typeface="Calibri"/>
                        </a:rPr>
                        <a:t>GtCO</a:t>
                      </a:r>
                      <a:r>
                        <a:rPr lang="en-US" sz="1600" b="0" i="0" u="none" strike="noStrike" baseline="-25000" dirty="0">
                          <a:solidFill>
                            <a:srgbClr val="4C9BDB"/>
                          </a:solidFill>
                          <a:effectLst/>
                          <a:latin typeface="Calibri"/>
                          <a:cs typeface="Calibri"/>
                        </a:rPr>
                        <a:t>2</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600" b="0" i="0" u="none" strike="noStrike" dirty="0">
                          <a:solidFill>
                            <a:srgbClr val="4C9BDB"/>
                          </a:solidFill>
                          <a:effectLst/>
                          <a:latin typeface="Calibri"/>
                          <a:cs typeface="Calibri"/>
                        </a:rPr>
                        <a:t>%</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600" b="0" i="0" u="none" strike="noStrike" dirty="0">
                          <a:solidFill>
                            <a:srgbClr val="4C9BDB"/>
                          </a:solidFill>
                          <a:effectLst/>
                          <a:latin typeface="Calibri"/>
                          <a:cs typeface="Calibri"/>
                        </a:rPr>
                        <a:t>GtCO</a:t>
                      </a:r>
                      <a:r>
                        <a:rPr lang="en-US" sz="1600" b="0" i="0" u="none" strike="noStrike" baseline="-25000" dirty="0">
                          <a:solidFill>
                            <a:srgbClr val="4C9BDB"/>
                          </a:solidFill>
                          <a:effectLst/>
                          <a:latin typeface="Calibri"/>
                          <a:cs typeface="Calibri"/>
                        </a:rPr>
                        <a:t>2</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US" sz="1600" b="0" i="0" u="none" strike="noStrike" dirty="0">
                          <a:solidFill>
                            <a:srgbClr val="4C9BDB"/>
                          </a:solidFill>
                          <a:effectLst/>
                          <a:latin typeface="Calibri"/>
                          <a:cs typeface="Calibri"/>
                        </a:rPr>
                        <a:t>%</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2"/>
                  </a:ext>
                </a:extLst>
              </a:tr>
              <a:tr h="226298">
                <a:tc>
                  <a:txBody>
                    <a:bodyPr/>
                    <a:lstStyle/>
                    <a:p>
                      <a:pPr algn="l" fontAlgn="ctr"/>
                      <a:r>
                        <a:rPr lang="en-US" sz="1600" b="0" i="0" u="none" strike="noStrike" dirty="0">
                          <a:solidFill>
                            <a:srgbClr val="4C9BDB"/>
                          </a:solidFill>
                          <a:effectLst/>
                          <a:latin typeface="Calibri"/>
                          <a:cs typeface="Calibri"/>
                        </a:rPr>
                        <a:t>Global (with bunkers)</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4.8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36.18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100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0.163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0.0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3"/>
                  </a:ext>
                </a:extLst>
              </a:tr>
              <a:tr h="226298">
                <a:tc>
                  <a:txBody>
                    <a:bodyPr/>
                    <a:lstStyle/>
                    <a:p>
                      <a:pPr algn="l" fontAlgn="b"/>
                      <a:r>
                        <a:rPr lang="en-US" sz="1600" b="0" i="0" u="none" strike="noStrike">
                          <a:solidFill>
                            <a:srgbClr val="4C9BDB"/>
                          </a:solidFill>
                          <a:effectLst/>
                          <a:latin typeface="Calibri"/>
                          <a:cs typeface="Calibri"/>
                        </a:rPr>
                        <a:t> </a:t>
                      </a:r>
                    </a:p>
                  </a:txBody>
                  <a:tcPr marL="11203" marR="11203" marT="11203"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algn="ctr" fontAlgn="b"/>
                      <a:r>
                        <a:rPr lang="en-GB" sz="1600" b="1" i="0" u="none" strike="noStrike">
                          <a:solidFill>
                            <a:srgbClr val="4C9BDB"/>
                          </a:solidFill>
                          <a:effectLst/>
                          <a:latin typeface="Arial" panose="020B0604020202020204" pitchFamily="34" charset="0"/>
                        </a:rPr>
                        <a:t>OECD Countries</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r h="247119">
                <a:tc>
                  <a:txBody>
                    <a:bodyPr/>
                    <a:lstStyle/>
                    <a:p>
                      <a:pPr algn="l" fontAlgn="ctr"/>
                      <a:r>
                        <a:rPr lang="en-US" sz="1600" b="0" i="0" u="none" strike="noStrike" noProof="0" dirty="0">
                          <a:solidFill>
                            <a:srgbClr val="4C9BDB"/>
                          </a:solidFill>
                          <a:effectLst/>
                          <a:latin typeface="Calibri"/>
                          <a:cs typeface="Calibri"/>
                        </a:rPr>
                        <a:t>OECD</a:t>
                      </a:r>
                    </a:p>
                  </a:txBody>
                  <a:tcPr marL="11203" marR="11203" marT="112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9.8</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12.56</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34.7</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-0.110</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-1.1</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5"/>
                  </a:ext>
                </a:extLst>
              </a:tr>
              <a:tr h="226298">
                <a:tc>
                  <a:txBody>
                    <a:bodyPr/>
                    <a:lstStyle/>
                    <a:p>
                      <a:pPr algn="l" fontAlgn="ctr"/>
                      <a:r>
                        <a:rPr lang="en-US" sz="1600" b="0" i="0" u="none" strike="noStrike" dirty="0">
                          <a:solidFill>
                            <a:srgbClr val="4C9BDB"/>
                          </a:solidFill>
                          <a:effectLst/>
                          <a:latin typeface="Calibri"/>
                          <a:cs typeface="Calibri"/>
                        </a:rPr>
                        <a:t>  USA</a:t>
                      </a:r>
                    </a:p>
                  </a:txBody>
                  <a:tcPr marL="11203" marR="11203" marT="11203" marB="0" anchor="ctr">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16.5</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5.31</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14.7</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-0.100</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-2.1</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6"/>
                  </a:ext>
                </a:extLst>
              </a:tr>
              <a:tr h="226298">
                <a:tc>
                  <a:txBody>
                    <a:bodyPr/>
                    <a:lstStyle/>
                    <a:p>
                      <a:pPr algn="l" fontAlgn="ctr"/>
                      <a:r>
                        <a:rPr lang="en-US" sz="1600" b="0" i="0" u="none" strike="noStrike" dirty="0">
                          <a:solidFill>
                            <a:srgbClr val="4C9BDB"/>
                          </a:solidFill>
                          <a:effectLst/>
                          <a:latin typeface="Calibri"/>
                          <a:cs typeface="Calibri"/>
                        </a:rPr>
                        <a:t>  EU28</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7.0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3.42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9.5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0.000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-0.3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7"/>
                  </a:ext>
                </a:extLst>
              </a:tr>
              <a:tr h="226298">
                <a:tc>
                  <a:txBody>
                    <a:bodyPr/>
                    <a:lstStyle/>
                    <a:p>
                      <a:pPr algn="l" fontAlgn="ctr"/>
                      <a:r>
                        <a:rPr lang="en-US" sz="1600" b="0" i="0" u="none" strike="noStrike" dirty="0">
                          <a:solidFill>
                            <a:srgbClr val="4C9BDB"/>
                          </a:solidFill>
                          <a:effectLst/>
                          <a:latin typeface="Calibri"/>
                          <a:cs typeface="Calibri"/>
                        </a:rPr>
                        <a:t>  Russia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9.5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1.21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3.3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-0.016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-1.6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8"/>
                  </a:ext>
                </a:extLst>
              </a:tr>
              <a:tr h="226298">
                <a:tc>
                  <a:txBody>
                    <a:bodyPr/>
                    <a:lstStyle/>
                    <a:p>
                      <a:pPr algn="l" fontAlgn="ctr"/>
                      <a:r>
                        <a:rPr lang="en-US" sz="1600" b="0" i="0" u="none" strike="noStrike" dirty="0">
                          <a:solidFill>
                            <a:srgbClr val="4C9BDB"/>
                          </a:solidFill>
                          <a:effectLst/>
                          <a:latin typeface="Calibri"/>
                          <a:cs typeface="Calibri"/>
                        </a:rPr>
                        <a:t>  Japan</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11.7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0.60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1.6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0.003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0.3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9"/>
                  </a:ext>
                </a:extLst>
              </a:tr>
              <a:tr h="226298">
                <a:tc>
                  <a:txBody>
                    <a:bodyPr/>
                    <a:lstStyle/>
                    <a:p>
                      <a:pPr algn="l" fontAlgn="ctr"/>
                      <a:r>
                        <a:rPr lang="en-US" sz="1600" b="0" i="0" u="none" strike="noStrike" dirty="0">
                          <a:solidFill>
                            <a:srgbClr val="4C9BDB"/>
                          </a:solidFill>
                          <a:effectLst/>
                          <a:latin typeface="Calibri"/>
                          <a:cs typeface="Calibri"/>
                        </a:rPr>
                        <a:t>  Canada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15.5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0.56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1.6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-0.005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-1.2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0"/>
                  </a:ext>
                </a:extLst>
              </a:tr>
              <a:tr h="226298">
                <a:tc>
                  <a:txBody>
                    <a:bodyPr/>
                    <a:lstStyle/>
                    <a:p>
                      <a:pPr algn="l" fontAlgn="b"/>
                      <a:r>
                        <a:rPr lang="en-US" sz="1600" b="0" i="0" u="none" strike="noStrike" dirty="0">
                          <a:solidFill>
                            <a:srgbClr val="4C9BDB"/>
                          </a:solidFill>
                          <a:effectLst/>
                          <a:latin typeface="Calibri"/>
                          <a:cs typeface="Calibri"/>
                        </a:rPr>
                        <a:t> </a:t>
                      </a:r>
                    </a:p>
                  </a:txBody>
                  <a:tcPr marL="11203" marR="11203" marT="11203"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algn="ctr" fontAlgn="b"/>
                      <a:r>
                        <a:rPr lang="en-GB" sz="1600" b="1" i="0" u="none" strike="noStrike" dirty="0">
                          <a:solidFill>
                            <a:srgbClr val="4C9BDB"/>
                          </a:solidFill>
                          <a:effectLst/>
                          <a:latin typeface="Arial" panose="020B0604020202020204" pitchFamily="34" charset="0"/>
                        </a:rPr>
                        <a:t>Non-OECD Countries</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1"/>
                  </a:ext>
                </a:extLst>
              </a:tr>
              <a:tr h="226298">
                <a:tc>
                  <a:txBody>
                    <a:bodyPr/>
                    <a:lstStyle/>
                    <a:p>
                      <a:pPr algn="l" fontAlgn="ctr"/>
                      <a:r>
                        <a:rPr lang="en-US" sz="1600" b="0" i="0" u="none" strike="noStrike" dirty="0">
                          <a:solidFill>
                            <a:srgbClr val="4C9BDB"/>
                          </a:solidFill>
                          <a:effectLst/>
                          <a:latin typeface="Calibri"/>
                          <a:cs typeface="Calibri"/>
                        </a:rPr>
                        <a:t> Non-OECD</a:t>
                      </a:r>
                    </a:p>
                  </a:txBody>
                  <a:tcPr marL="11203" marR="11203" marT="112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3.6</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22.25</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61.5</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0.220</a:t>
                      </a: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0.7</a:t>
                      </a:r>
                    </a:p>
                  </a:txBody>
                  <a:tcPr marL="9525" marR="9525" marT="9525"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2"/>
                  </a:ext>
                </a:extLst>
              </a:tr>
              <a:tr h="226298">
                <a:tc>
                  <a:txBody>
                    <a:bodyPr/>
                    <a:lstStyle/>
                    <a:p>
                      <a:pPr algn="l" fontAlgn="ctr"/>
                      <a:r>
                        <a:rPr lang="en-US" sz="1600" b="0" i="0" u="none" strike="noStrike" dirty="0">
                          <a:solidFill>
                            <a:srgbClr val="4C9BDB"/>
                          </a:solidFill>
                          <a:effectLst/>
                          <a:latin typeface="Calibri"/>
                          <a:cs typeface="Calibri"/>
                        </a:rPr>
                        <a:t>  China</a:t>
                      </a:r>
                    </a:p>
                  </a:txBody>
                  <a:tcPr marL="11203" marR="11203" marT="11203" marB="0" anchor="ctr">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7.2</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10.15</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28.1</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0.000</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-0.3</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3"/>
                  </a:ext>
                </a:extLst>
              </a:tr>
              <a:tr h="226298">
                <a:tc>
                  <a:txBody>
                    <a:bodyPr/>
                    <a:lstStyle/>
                    <a:p>
                      <a:pPr algn="l" fontAlgn="ctr"/>
                      <a:r>
                        <a:rPr lang="en-US" sz="1600" b="0" i="0" u="none" strike="noStrike" dirty="0">
                          <a:solidFill>
                            <a:srgbClr val="4C9BDB"/>
                          </a:solidFill>
                          <a:effectLst/>
                          <a:latin typeface="Calibri"/>
                          <a:cs typeface="Calibri"/>
                        </a:rPr>
                        <a:t>  India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2.43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6.7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0.110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4.5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4"/>
                  </a:ext>
                </a:extLst>
              </a:tr>
              <a:tr h="226298">
                <a:tc>
                  <a:txBody>
                    <a:bodyPr/>
                    <a:lstStyle/>
                    <a:p>
                      <a:pPr algn="l" fontAlgn="ctr"/>
                      <a:r>
                        <a:rPr lang="en-US" sz="1600" b="0" i="0" u="none" strike="noStrike" dirty="0">
                          <a:solidFill>
                            <a:srgbClr val="4C9BDB"/>
                          </a:solidFill>
                          <a:effectLst/>
                          <a:latin typeface="Calibri"/>
                          <a:cs typeface="Calibri"/>
                        </a:rPr>
                        <a:t>  </a:t>
                      </a:r>
                      <a:r>
                        <a:rPr lang="en-US" sz="1600" b="0" i="0" u="none" strike="noStrike" dirty="0">
                          <a:solidFill>
                            <a:srgbClr val="4C9BDB"/>
                          </a:solidFill>
                          <a:effectLst/>
                          <a:latin typeface="+mn-lt"/>
                          <a:cs typeface="Calibri"/>
                        </a:rPr>
                        <a:t>Iran</a:t>
                      </a:r>
                      <a:endParaRPr lang="en-US" sz="1600" b="0" i="0" u="none" strike="noStrike" dirty="0">
                        <a:solidFill>
                          <a:srgbClr val="4C9BDB"/>
                        </a:solidFill>
                        <a:effectLst/>
                        <a:latin typeface="Calibri"/>
                        <a:cs typeface="Calibri"/>
                      </a:endParaRP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11.4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1.63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4.5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-0.036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-2.4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5"/>
                  </a:ext>
                </a:extLst>
              </a:tr>
              <a:tr h="22629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4C9BDB"/>
                          </a:solidFill>
                          <a:effectLst/>
                          <a:latin typeface="Calibri"/>
                          <a:cs typeface="Calibri"/>
                        </a:rPr>
                        <a:t>  </a:t>
                      </a:r>
                      <a:r>
                        <a:rPr lang="it-IT" sz="1600" b="0" i="0" u="none" strike="noStrike" dirty="0">
                          <a:solidFill>
                            <a:srgbClr val="4C9BDB"/>
                          </a:solidFill>
                          <a:effectLst/>
                          <a:latin typeface="+mn-lt"/>
                          <a:cs typeface="Calibri"/>
                        </a:rPr>
                        <a:t>Saudi Arabia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8.2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0.66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0.014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6"/>
                  </a:ext>
                </a:extLst>
              </a:tr>
              <a:tr h="226298">
                <a:tc>
                  <a:txBody>
                    <a:bodyPr/>
                    <a:lstStyle/>
                    <a:p>
                      <a:pPr algn="l" fontAlgn="ctr"/>
                      <a:r>
                        <a:rPr lang="it-IT" sz="1600" b="0" i="0" u="none" strike="noStrike" dirty="0">
                          <a:solidFill>
                            <a:srgbClr val="4C9BDB"/>
                          </a:solidFill>
                          <a:effectLst/>
                          <a:latin typeface="Calibri"/>
                          <a:cs typeface="Calibri"/>
                        </a:rPr>
                        <a:t>  South Korea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19.7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0.63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0.011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1.4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7"/>
                  </a:ext>
                </a:extLst>
              </a:tr>
              <a:tr h="226298">
                <a:tc>
                  <a:txBody>
                    <a:bodyPr/>
                    <a:lstStyle/>
                    <a:p>
                      <a:pPr algn="l" fontAlgn="b"/>
                      <a:r>
                        <a:rPr lang="en-US" sz="1600" b="0" i="0" u="none" strike="noStrike" dirty="0">
                          <a:solidFill>
                            <a:srgbClr val="4C9BDB"/>
                          </a:solidFill>
                          <a:effectLst/>
                          <a:latin typeface="Calibri"/>
                          <a:cs typeface="Calibri"/>
                        </a:rPr>
                        <a:t> </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FFFFFF"/>
                    </a:solidFill>
                  </a:tcPr>
                </a:tc>
                <a:tc gridSpan="5">
                  <a:txBody>
                    <a:bodyPr/>
                    <a:lstStyle/>
                    <a:p>
                      <a:pPr algn="ctr" fontAlgn="b"/>
                      <a:r>
                        <a:rPr lang="en-GB" sz="1600" b="1" i="0" u="none" strike="noStrike" dirty="0">
                          <a:solidFill>
                            <a:srgbClr val="4C9BDB"/>
                          </a:solidFill>
                          <a:effectLst/>
                          <a:latin typeface="Arial" panose="020B0604020202020204" pitchFamily="34" charset="0"/>
                        </a:rPr>
                        <a:t>International Bunkers</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8"/>
                  </a:ext>
                </a:extLst>
              </a:tr>
              <a:tr h="226298">
                <a:tc>
                  <a:txBody>
                    <a:bodyPr/>
                    <a:lstStyle/>
                    <a:p>
                      <a:pPr algn="l" fontAlgn="ctr"/>
                      <a:r>
                        <a:rPr lang="en-US" sz="1600" b="0" i="0" u="none" strike="noStrike" dirty="0">
                          <a:solidFill>
                            <a:srgbClr val="4C9BDB"/>
                          </a:solidFill>
                          <a:effectLst/>
                          <a:latin typeface="Calibri"/>
                          <a:cs typeface="Calibri"/>
                        </a:rPr>
                        <a:t> Aviation</a:t>
                      </a:r>
                      <a:r>
                        <a:rPr lang="en-US" sz="1600" b="0" i="0" u="none" strike="noStrike" baseline="0" dirty="0">
                          <a:solidFill>
                            <a:srgbClr val="4C9BDB"/>
                          </a:solidFill>
                          <a:effectLst/>
                          <a:latin typeface="Calibri"/>
                          <a:cs typeface="Calibri"/>
                        </a:rPr>
                        <a:t> and Shipping</a:t>
                      </a:r>
                      <a:endParaRPr lang="en-US" sz="1600" b="0" i="0" u="none" strike="noStrike" dirty="0">
                        <a:solidFill>
                          <a:srgbClr val="4C9BDB"/>
                        </a:solidFill>
                        <a:effectLst/>
                        <a:latin typeface="Calibri"/>
                        <a:cs typeface="Calibri"/>
                      </a:endParaRP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1.37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3.8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0.053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4.0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9"/>
                  </a:ext>
                </a:extLst>
              </a:tr>
            </a:tbl>
          </a:graphicData>
        </a:graphic>
      </p:graphicFrame>
      <p:sp>
        <p:nvSpPr>
          <p:cNvPr id="5" name="Title 4"/>
          <p:cNvSpPr>
            <a:spLocks noGrp="1"/>
          </p:cNvSpPr>
          <p:nvPr>
            <p:ph type="title"/>
          </p:nvPr>
        </p:nvSpPr>
        <p:spPr/>
        <p:txBody>
          <a:bodyPr>
            <a:normAutofit/>
          </a:bodyPr>
          <a:lstStyle/>
          <a:p>
            <a:r>
              <a:rPr lang="en-GB" altLang="en-US" noProof="0" dirty="0">
                <a:ea typeface="ＭＳ Ｐゴシック" pitchFamily="34" charset="-128"/>
              </a:rPr>
              <a:t>Key statistics</a:t>
            </a:r>
            <a:endParaRPr lang="en-GB" noProof="0" dirty="0"/>
          </a:p>
        </p:txBody>
      </p:sp>
      <p:sp>
        <p:nvSpPr>
          <p:cNvPr id="6" name="Text Placeholder 5"/>
          <p:cNvSpPr>
            <a:spLocks noGrp="1"/>
          </p:cNvSpPr>
          <p:nvPr>
            <p:ph type="body" sz="quarter" idx="4294967295"/>
          </p:nvPr>
        </p:nvSpPr>
        <p:spPr>
          <a:xfrm>
            <a:off x="8" y="6242050"/>
            <a:ext cx="9143999" cy="552450"/>
          </a:xfrm>
        </p:spPr>
        <p:txBody>
          <a:bodyPr anchor="b" anchorCtr="0">
            <a:normAutofit/>
          </a:bodyPr>
          <a:lstStyle/>
          <a:p>
            <a:pPr marL="0" indent="0" algn="ctr">
              <a:buNone/>
            </a:pPr>
            <a:r>
              <a:rPr lang="en-GB" altLang="en-US" sz="1400" dirty="0">
                <a:latin typeface="Calibri"/>
                <a:ea typeface="ＭＳ Ｐゴシック" pitchFamily="34" charset="-128"/>
                <a:cs typeface="Calibri"/>
              </a:rPr>
              <a:t>Source: </a:t>
            </a:r>
            <a:r>
              <a:rPr lang="en-GB" altLang="en-US" sz="1400" dirty="0">
                <a:latin typeface="Calibri"/>
                <a:ea typeface="ＭＳ Ｐゴシック" pitchFamily="34" charset="-128"/>
                <a:cs typeface="Calibri"/>
                <a:hlinkClick r:id="rId3"/>
              </a:rPr>
              <a:t>CDIAC</a:t>
            </a:r>
            <a:r>
              <a:rPr lang="en-GB" altLang="en-US" sz="1400" dirty="0">
                <a:latin typeface="Calibri"/>
                <a:ea typeface="ＭＳ Ｐゴシック" pitchFamily="34" charset="-128"/>
                <a:cs typeface="Calibri"/>
              </a:rPr>
              <a:t>; </a:t>
            </a:r>
            <a:r>
              <a:rPr lang="en-GB" altLang="en-US" sz="1400" dirty="0">
                <a:ea typeface="ＭＳ Ｐゴシック" pitchFamily="34" charset="-128"/>
                <a:hlinkClick r:id="rId4"/>
              </a:rPr>
              <a:t>Le Quéré et al 2017</a:t>
            </a:r>
            <a:r>
              <a:rPr lang="en-GB" altLang="en-US" sz="1400" dirty="0">
                <a:latin typeface="Calibri"/>
                <a:ea typeface="ＭＳ Ｐゴシック" pitchFamily="34" charset="-128"/>
                <a:cs typeface="Calibri"/>
              </a:rPr>
              <a:t>;</a:t>
            </a:r>
            <a:r>
              <a:rPr lang="en-GB" altLang="en-US" sz="1400" dirty="0">
                <a:solidFill>
                  <a:srgbClr val="000000"/>
                </a:solidFill>
                <a:latin typeface="Calibri"/>
                <a:ea typeface="ＭＳ Ｐゴシック" pitchFamily="34" charset="-128"/>
                <a:cs typeface="Calibri"/>
              </a:rPr>
              <a:t> </a:t>
            </a:r>
            <a:r>
              <a:rPr lang="en-GB" altLang="en-US" sz="1400" dirty="0">
                <a:latin typeface="Calibri"/>
                <a:ea typeface="ＭＳ Ｐゴシック" pitchFamily="34" charset="-128"/>
                <a:cs typeface="Calibri"/>
                <a:hlinkClick r:id="rId5"/>
              </a:rPr>
              <a:t>Global Carbon Budget 2017</a:t>
            </a:r>
            <a:endParaRPr lang="en-GB" altLang="en-US" sz="1400" dirty="0">
              <a:latin typeface="Calibri"/>
              <a:ea typeface="ＭＳ Ｐゴシック" pitchFamily="34" charset="-128"/>
              <a:cs typeface="Calibri"/>
            </a:endParaRPr>
          </a:p>
        </p:txBody>
      </p:sp>
    </p:spTree>
    <p:extLst>
      <p:ext uri="{BB962C8B-B14F-4D97-AF65-F5344CB8AC3E}">
        <p14:creationId xmlns:p14="http://schemas.microsoft.com/office/powerpoint/2010/main" val="1392433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noProof="0" dirty="0">
                <a:ea typeface="ＭＳ Ｐゴシック" pitchFamily="34" charset="-128"/>
              </a:rPr>
              <a:t>Consumption-based Emissions</a:t>
            </a:r>
            <a:endParaRPr lang="en-GB" noProof="0" dirty="0"/>
          </a:p>
        </p:txBody>
      </p:sp>
      <p:sp>
        <p:nvSpPr>
          <p:cNvPr id="6" name="Text Placeholder 5"/>
          <p:cNvSpPr>
            <a:spLocks noGrp="1"/>
          </p:cNvSpPr>
          <p:nvPr>
            <p:ph type="body" sz="quarter" idx="10"/>
          </p:nvPr>
        </p:nvSpPr>
        <p:spPr/>
        <p:txBody>
          <a:bodyPr>
            <a:normAutofit fontScale="55000" lnSpcReduction="20000"/>
          </a:bodyPr>
          <a:lstStyle/>
          <a:p>
            <a:r>
              <a:rPr lang="en-GB" altLang="en-US" noProof="0" dirty="0">
                <a:ea typeface="ＭＳ Ｐゴシック" pitchFamily="34" charset="-128"/>
              </a:rPr>
              <a:t>Consumption–based emissions allocate emissions to the location that goods and services are consumed</a:t>
            </a:r>
          </a:p>
          <a:p>
            <a:endParaRPr lang="en-GB" altLang="en-US" noProof="0" dirty="0">
              <a:ea typeface="ＭＳ Ｐゴシック" pitchFamily="34" charset="-128"/>
            </a:endParaRPr>
          </a:p>
          <a:p>
            <a:r>
              <a:rPr lang="en-GB" altLang="en-US" noProof="0" dirty="0">
                <a:ea typeface="ＭＳ Ｐゴシック" pitchFamily="34" charset="-128"/>
              </a:rPr>
              <a:t> Consumption-based emissions = Production/Territorial-based emissions minus emissions embodied in exports plus the emissions embodied in imports</a:t>
            </a:r>
          </a:p>
          <a:p>
            <a:endParaRPr lang="en-GB" noProof="0" dirty="0"/>
          </a:p>
        </p:txBody>
      </p:sp>
    </p:spTree>
    <p:extLst>
      <p:ext uri="{BB962C8B-B14F-4D97-AF65-F5344CB8AC3E}">
        <p14:creationId xmlns:p14="http://schemas.microsoft.com/office/powerpoint/2010/main" val="2977254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074670" y="1440005"/>
            <a:ext cx="7011034" cy="4679999"/>
          </a:xfrm>
        </p:spPr>
      </p:pic>
      <p:sp>
        <p:nvSpPr>
          <p:cNvPr id="3" name="Title 2"/>
          <p:cNvSpPr>
            <a:spLocks noGrp="1"/>
          </p:cNvSpPr>
          <p:nvPr>
            <p:ph type="title"/>
          </p:nvPr>
        </p:nvSpPr>
        <p:spPr/>
        <p:txBody>
          <a:bodyPr/>
          <a:lstStyle/>
          <a:p>
            <a:r>
              <a:rPr lang="en-GB" noProof="0" dirty="0"/>
              <a:t>Consumption-based emissions (carbon footprint)</a:t>
            </a:r>
          </a:p>
        </p:txBody>
      </p:sp>
      <p:sp>
        <p:nvSpPr>
          <p:cNvPr id="4" name="Text Placeholder 3"/>
          <p:cNvSpPr>
            <a:spLocks noGrp="1"/>
          </p:cNvSpPr>
          <p:nvPr>
            <p:ph type="body" sz="quarter" idx="10"/>
          </p:nvPr>
        </p:nvSpPr>
        <p:spPr/>
        <p:txBody>
          <a:bodyPr>
            <a:normAutofit fontScale="85000" lnSpcReduction="10000"/>
          </a:bodyPr>
          <a:lstStyle/>
          <a:p>
            <a:r>
              <a:rPr lang="en-GB" noProof="0" dirty="0"/>
              <a:t>Allocating fossil and industry emissions to the consumption of products provides an alternative perspective.</a:t>
            </a:r>
          </a:p>
          <a:p>
            <a:r>
              <a:rPr lang="en-GB" dirty="0"/>
              <a:t>USA and EU28 are net importers of embodied emissions, China and India are net exporters.</a:t>
            </a:r>
            <a:endParaRPr lang="en-GB" noProof="0" dirty="0"/>
          </a:p>
        </p:txBody>
      </p:sp>
      <p:sp>
        <p:nvSpPr>
          <p:cNvPr id="5" name="Text Placeholder 4"/>
          <p:cNvSpPr>
            <a:spLocks noGrp="1"/>
          </p:cNvSpPr>
          <p:nvPr>
            <p:ph type="body" sz="quarter" idx="12"/>
          </p:nvPr>
        </p:nvSpPr>
        <p:spPr/>
        <p:txBody>
          <a:bodyPr>
            <a:normAutofit/>
          </a:bodyPr>
          <a:lstStyle/>
          <a:p>
            <a:pPr>
              <a:spcBef>
                <a:spcPts val="0"/>
              </a:spcBef>
            </a:pPr>
            <a:r>
              <a:rPr lang="en-GB" noProof="0" dirty="0"/>
              <a:t>Consumption-based emissions are calculated by adjusting the </a:t>
            </a:r>
          </a:p>
          <a:p>
            <a:pPr>
              <a:spcBef>
                <a:spcPts val="0"/>
              </a:spcBef>
            </a:pPr>
            <a:r>
              <a:rPr lang="en-GB" noProof="0" dirty="0"/>
              <a:t>standard production-based emissions to account for international trade</a:t>
            </a:r>
            <a:br>
              <a:rPr lang="en-GB" noProof="0" dirty="0"/>
            </a:br>
            <a:r>
              <a:rPr lang="en-GB" noProof="0" dirty="0"/>
              <a:t>Source: </a:t>
            </a:r>
            <a:r>
              <a:rPr lang="en-GB" altLang="en-US" dirty="0">
                <a:ea typeface="ＭＳ Ｐゴシック" pitchFamily="34" charset="-128"/>
                <a:hlinkClick r:id="rId3"/>
              </a:rPr>
              <a:t>Peters et al 2011</a:t>
            </a:r>
            <a:r>
              <a:rPr lang="en-GB" altLang="en-US" dirty="0">
                <a:ea typeface="ＭＳ Ｐゴシック" pitchFamily="34" charset="-128"/>
              </a:rPr>
              <a:t>;</a:t>
            </a:r>
            <a:r>
              <a:rPr lang="en-GB" altLang="en-US" dirty="0">
                <a:solidFill>
                  <a:srgbClr val="000000"/>
                </a:solidFill>
                <a:ea typeface="ＭＳ Ｐゴシック" pitchFamily="34" charset="-128"/>
              </a:rPr>
              <a:t> </a:t>
            </a:r>
            <a:r>
              <a:rPr lang="en-GB" altLang="en-US" dirty="0">
                <a:ea typeface="ＭＳ Ｐゴシック" pitchFamily="34" charset="-128"/>
                <a:hlinkClick r:id="rId4"/>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Project 2017</a:t>
            </a:r>
            <a:endParaRPr lang="en-GB" noProof="0" dirty="0"/>
          </a:p>
        </p:txBody>
      </p:sp>
    </p:spTree>
    <p:extLst>
      <p:ext uri="{BB962C8B-B14F-4D97-AF65-F5344CB8AC3E}">
        <p14:creationId xmlns:p14="http://schemas.microsoft.com/office/powerpoint/2010/main" val="315873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noProof="0" dirty="0">
                <a:ea typeface="ＭＳ Ｐゴシック" pitchFamily="34" charset="-128"/>
              </a:rPr>
              <a:t>Consumption-based emissions</a:t>
            </a:r>
            <a:r>
              <a:rPr lang="en-GB" dirty="0"/>
              <a:t> (carbon footprint)</a:t>
            </a:r>
            <a:endParaRPr lang="en-GB" altLang="en-US" noProof="0" dirty="0">
              <a:ea typeface="ＭＳ Ｐゴシック" pitchFamily="34" charset="-128"/>
            </a:endParaRPr>
          </a:p>
        </p:txBody>
      </p:sp>
      <p:sp>
        <p:nvSpPr>
          <p:cNvPr id="16387" name="Text Placeholder 2"/>
          <p:cNvSpPr>
            <a:spLocks noGrp="1"/>
          </p:cNvSpPr>
          <p:nvPr>
            <p:ph type="body" sz="quarter" idx="10"/>
          </p:nvPr>
        </p:nvSpPr>
        <p:spPr/>
        <p:txBody>
          <a:bodyPr>
            <a:normAutofit fontScale="92500"/>
          </a:bodyPr>
          <a:lstStyle/>
          <a:p>
            <a:r>
              <a:rPr lang="en-GB" altLang="en-US" dirty="0">
                <a:ea typeface="ＭＳ Ｐゴシック" pitchFamily="34" charset="-128"/>
              </a:rPr>
              <a:t>Transfers of emissions embodied in trade from non-Annex B countries to Annex B countries grew at over 11% per year between 1990 and 2007, but have since declined at over 1% per year.</a:t>
            </a:r>
            <a:endParaRPr lang="en-GB" altLang="en-US" noProof="0" dirty="0">
              <a:latin typeface="+mj-lt"/>
              <a:ea typeface="ＭＳ Ｐゴシック" pitchFamily="34" charset="-128"/>
            </a:endParaRPr>
          </a:p>
        </p:txBody>
      </p:sp>
      <p:sp>
        <p:nvSpPr>
          <p:cNvPr id="16388" name="Text Placeholder 4"/>
          <p:cNvSpPr>
            <a:spLocks noGrp="1"/>
          </p:cNvSpPr>
          <p:nvPr>
            <p:ph type="body" sz="quarter" idx="12"/>
          </p:nvPr>
        </p:nvSpPr>
        <p:spPr/>
        <p:txBody>
          <a:bodyPr>
            <a:normAutofit/>
          </a:bodyPr>
          <a:lstStyle/>
          <a:p>
            <a:pPr>
              <a:spcBef>
                <a:spcPct val="0"/>
              </a:spcBef>
            </a:pPr>
            <a:r>
              <a:rPr lang="en-GB" altLang="en-US" noProof="0" dirty="0">
                <a:ea typeface="ＭＳ Ｐゴシック" pitchFamily="34" charset="-128"/>
              </a:rPr>
              <a:t>Annex B countries were used in the Kyoto Protocol, but this distinction is less relevant in the Paris Agreement</a:t>
            </a:r>
          </a:p>
          <a:p>
            <a:pPr>
              <a:spcBef>
                <a:spcPct val="0"/>
              </a:spcBef>
            </a:pP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Peters et al 2011</a:t>
            </a:r>
            <a:r>
              <a:rPr lang="en-GB" altLang="en-US" noProof="0" dirty="0">
                <a:ea typeface="ＭＳ Ｐゴシック" pitchFamily="34" charset="-128"/>
              </a:rPr>
              <a:t>; </a:t>
            </a:r>
            <a:r>
              <a:rPr lang="en-GB" altLang="en-US" dirty="0">
                <a:ea typeface="ＭＳ Ｐゴシック" pitchFamily="34" charset="-128"/>
                <a:hlinkClick r:id="rId5"/>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2017</a:t>
            </a:r>
            <a:endParaRPr lang="en-GB" altLang="en-US" noProof="0" dirty="0">
              <a:ea typeface="ＭＳ Ｐゴシック" pitchFamily="34" charset="-128"/>
            </a:endParaRPr>
          </a:p>
        </p:txBody>
      </p:sp>
      <p:pic>
        <p:nvPicPr>
          <p:cNvPr id="3" name="Picture Placeholder 2"/>
          <p:cNvPicPr>
            <a:picLocks noGrp="1" noChangeAspect="1"/>
          </p:cNvPicPr>
          <p:nvPr>
            <p:ph type="pic" sz="quarter" idx="11"/>
          </p:nvPr>
        </p:nvPicPr>
        <p:blipFill>
          <a:blip r:embed="rId7">
            <a:extLst>
              <a:ext uri="{28A0092B-C50C-407E-A947-70E740481C1C}">
                <a14:useLocalDpi xmlns:a14="http://schemas.microsoft.com/office/drawing/2010/main" val="0"/>
              </a:ext>
            </a:extLst>
          </a:blip>
          <a:stretch>
            <a:fillRect/>
          </a:stretch>
        </p:blipFill>
        <p:spPr>
          <a:xfrm>
            <a:off x="1074670" y="1440005"/>
            <a:ext cx="7011034" cy="4679999"/>
          </a:xfrm>
        </p:spPr>
      </p:pic>
    </p:spTree>
    <p:extLst>
      <p:ext uri="{BB962C8B-B14F-4D97-AF65-F5344CB8AC3E}">
        <p14:creationId xmlns:p14="http://schemas.microsoft.com/office/powerpoint/2010/main" val="8074507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Major flows from production to consumption</a:t>
            </a:r>
          </a:p>
        </p:txBody>
      </p:sp>
      <p:sp>
        <p:nvSpPr>
          <p:cNvPr id="3" name="Text Placeholder 2"/>
          <p:cNvSpPr>
            <a:spLocks noGrp="1"/>
          </p:cNvSpPr>
          <p:nvPr>
            <p:ph type="body" sz="quarter" idx="10"/>
          </p:nvPr>
        </p:nvSpPr>
        <p:spPr/>
        <p:txBody>
          <a:bodyPr>
            <a:normAutofit/>
          </a:bodyPr>
          <a:lstStyle/>
          <a:p>
            <a:r>
              <a:rPr lang="en-GB" altLang="en-US" noProof="0" dirty="0">
                <a:ea typeface="ＭＳ Ｐゴシック" pitchFamily="34" charset="-128"/>
              </a:rPr>
              <a:t>Flows from location of generation of emissions to location of</a:t>
            </a:r>
            <a:br>
              <a:rPr lang="en-GB" altLang="en-US" noProof="0" dirty="0">
                <a:ea typeface="ＭＳ Ｐゴシック" pitchFamily="34" charset="-128"/>
              </a:rPr>
            </a:br>
            <a:r>
              <a:rPr lang="en-GB" altLang="en-US" noProof="0" dirty="0">
                <a:ea typeface="ＭＳ Ｐゴシック" pitchFamily="34" charset="-128"/>
              </a:rPr>
              <a:t>consumption of goods and services</a:t>
            </a:r>
          </a:p>
        </p:txBody>
      </p:sp>
      <p:sp>
        <p:nvSpPr>
          <p:cNvPr id="5" name="Text Placeholder 4"/>
          <p:cNvSpPr>
            <a:spLocks noGrp="1"/>
          </p:cNvSpPr>
          <p:nvPr>
            <p:ph type="body" sz="quarter" idx="12"/>
          </p:nvPr>
        </p:nvSpPr>
        <p:spPr/>
        <p:txBody>
          <a:bodyPr>
            <a:normAutofit/>
          </a:bodyPr>
          <a:lstStyle/>
          <a:p>
            <a:pPr>
              <a:spcBef>
                <a:spcPts val="1200"/>
              </a:spcBef>
            </a:pPr>
            <a:r>
              <a:rPr lang="en-GB" altLang="en-US" noProof="0" dirty="0">
                <a:ea typeface="ＭＳ Ｐゴシック" pitchFamily="34" charset="-128"/>
              </a:rPr>
              <a:t>Values for 2011. EU is treated as one region. Units: MtCO</a:t>
            </a:r>
            <a:r>
              <a:rPr lang="en-GB" altLang="en-US" baseline="-25000" noProof="0" dirty="0">
                <a:ea typeface="ＭＳ Ｐゴシック" pitchFamily="34" charset="-128"/>
              </a:rPr>
              <a:t>2</a:t>
            </a:r>
            <a:br>
              <a:rPr lang="en-GB" altLang="en-US" baseline="-25000"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Peters et al 2012</a:t>
            </a:r>
            <a:endParaRPr lang="en-GB" altLang="en-US" noProof="0" dirty="0">
              <a:ea typeface="ＭＳ Ｐゴシック" pitchFamily="34" charset="-128"/>
            </a:endParaRPr>
          </a:p>
        </p:txBody>
      </p:sp>
      <p:pic>
        <p:nvPicPr>
          <p:cNvPr id="6" name="Picture Placeholder 5"/>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43078" y="1440000"/>
            <a:ext cx="8074218" cy="4680000"/>
          </a:xfrm>
        </p:spPr>
      </p:pic>
    </p:spTree>
    <p:extLst>
      <p:ext uri="{BB962C8B-B14F-4D97-AF65-F5344CB8AC3E}">
        <p14:creationId xmlns:p14="http://schemas.microsoft.com/office/powerpoint/2010/main" val="2540119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116" y="119646"/>
            <a:ext cx="7287891" cy="506849"/>
          </a:xfrm>
        </p:spPr>
        <p:txBody>
          <a:bodyPr>
            <a:normAutofit/>
          </a:bodyPr>
          <a:lstStyle/>
          <a:p>
            <a:r>
              <a:rPr lang="en-GB" noProof="0" dirty="0"/>
              <a:t>Major flows from extraction to consumption</a:t>
            </a:r>
          </a:p>
        </p:txBody>
      </p:sp>
      <p:sp>
        <p:nvSpPr>
          <p:cNvPr id="3" name="Text Placeholder 2"/>
          <p:cNvSpPr>
            <a:spLocks noGrp="1"/>
          </p:cNvSpPr>
          <p:nvPr>
            <p:ph type="body" sz="quarter" idx="10"/>
          </p:nvPr>
        </p:nvSpPr>
        <p:spPr/>
        <p:txBody>
          <a:bodyPr>
            <a:normAutofit/>
          </a:bodyPr>
          <a:lstStyle/>
          <a:p>
            <a:r>
              <a:rPr lang="en-GB" noProof="0" dirty="0"/>
              <a:t>Flows from location of fossil fuel extraction to location of</a:t>
            </a:r>
            <a:br>
              <a:rPr lang="en-GB" noProof="0" dirty="0"/>
            </a:br>
            <a:r>
              <a:rPr lang="en-GB" noProof="0" dirty="0"/>
              <a:t>consumption of goods and services</a:t>
            </a:r>
            <a:endParaRPr lang="en-GB" altLang="en-US" noProof="0" dirty="0">
              <a:ea typeface="ＭＳ Ｐゴシック" pitchFamily="34" charset="-128"/>
            </a:endParaRPr>
          </a:p>
        </p:txBody>
      </p:sp>
      <p:sp>
        <p:nvSpPr>
          <p:cNvPr id="5" name="Text Placeholder 4"/>
          <p:cNvSpPr>
            <a:spLocks noGrp="1"/>
          </p:cNvSpPr>
          <p:nvPr>
            <p:ph type="body" sz="quarter" idx="12"/>
          </p:nvPr>
        </p:nvSpPr>
        <p:spPr/>
        <p:txBody>
          <a:bodyPr/>
          <a:lstStyle/>
          <a:p>
            <a:pPr>
              <a:spcBef>
                <a:spcPts val="1200"/>
              </a:spcBef>
            </a:pPr>
            <a:r>
              <a:rPr lang="en-GB" altLang="en-US" noProof="0" dirty="0">
                <a:ea typeface="ＭＳ Ｐゴシック" pitchFamily="34" charset="-128"/>
              </a:rPr>
              <a:t>Values for 2011. EU is treated as one region. Units: MtCO</a:t>
            </a:r>
            <a:r>
              <a:rPr lang="en-GB" altLang="en-US" baseline="-25000" noProof="0" dirty="0">
                <a:ea typeface="ＭＳ Ｐゴシック" pitchFamily="34" charset="-128"/>
              </a:rPr>
              <a:t>2</a:t>
            </a:r>
            <a:br>
              <a:rPr lang="en-GB" altLang="en-US" baseline="-25000" noProof="0" dirty="0">
                <a:ea typeface="ＭＳ Ｐゴシック" pitchFamily="34" charset="-128"/>
              </a:rPr>
            </a:br>
            <a:r>
              <a:rPr lang="en-GB" altLang="en-US" dirty="0">
                <a:ea typeface="ＭＳ Ｐゴシック" pitchFamily="34" charset="-128"/>
              </a:rPr>
              <a:t>Source: </a:t>
            </a:r>
            <a:r>
              <a:rPr lang="en-GB" altLang="en-US" dirty="0">
                <a:ea typeface="ＭＳ Ｐゴシック" pitchFamily="34" charset="-128"/>
                <a:hlinkClick r:id="rId3"/>
              </a:rPr>
              <a:t>Andrew et al 2013</a:t>
            </a:r>
            <a:endParaRPr lang="en-GB" altLang="en-US" dirty="0">
              <a:ea typeface="ＭＳ Ｐゴシック" pitchFamily="34" charset="-128"/>
            </a:endParaRPr>
          </a:p>
        </p:txBody>
      </p:sp>
      <p:pic>
        <p:nvPicPr>
          <p:cNvPr id="9" name="Picture Placeholder 8"/>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43078" y="1440000"/>
            <a:ext cx="8074218" cy="4680000"/>
          </a:xfrm>
        </p:spPr>
      </p:pic>
    </p:spTree>
    <p:extLst>
      <p:ext uri="{BB962C8B-B14F-4D97-AF65-F5344CB8AC3E}">
        <p14:creationId xmlns:p14="http://schemas.microsoft.com/office/powerpoint/2010/main" val="1668194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noProof="0" dirty="0">
                <a:ea typeface="ＭＳ Ｐゴシック" pitchFamily="34" charset="-128"/>
              </a:rPr>
              <a:t>Land-use Change Emissions</a:t>
            </a:r>
            <a:endParaRPr lang="en-GB" noProof="0" dirty="0"/>
          </a:p>
        </p:txBody>
      </p:sp>
    </p:spTree>
    <p:extLst>
      <p:ext uri="{BB962C8B-B14F-4D97-AF65-F5344CB8AC3E}">
        <p14:creationId xmlns:p14="http://schemas.microsoft.com/office/powerpoint/2010/main" val="2692085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5"/>
            <a:ext cx="7011033" cy="4679998"/>
          </a:xfrm>
        </p:spPr>
      </p:pic>
      <p:sp>
        <p:nvSpPr>
          <p:cNvPr id="2" name="Title 1"/>
          <p:cNvSpPr>
            <a:spLocks noGrp="1"/>
          </p:cNvSpPr>
          <p:nvPr>
            <p:ph type="title"/>
          </p:nvPr>
        </p:nvSpPr>
        <p:spPr/>
        <p:txBody>
          <a:bodyPr>
            <a:normAutofit/>
          </a:bodyPr>
          <a:lstStyle/>
          <a:p>
            <a:r>
              <a:rPr lang="en-GB" noProof="0" dirty="0"/>
              <a:t>Land-use change emissions</a:t>
            </a:r>
          </a:p>
        </p:txBody>
      </p:sp>
      <p:sp>
        <p:nvSpPr>
          <p:cNvPr id="3" name="Text Placeholder 2"/>
          <p:cNvSpPr>
            <a:spLocks noGrp="1"/>
          </p:cNvSpPr>
          <p:nvPr>
            <p:ph type="body" sz="quarter" idx="10"/>
          </p:nvPr>
        </p:nvSpPr>
        <p:spPr/>
        <p:txBody>
          <a:bodyPr>
            <a:normAutofit/>
          </a:bodyPr>
          <a:lstStyle/>
          <a:p>
            <a:r>
              <a:rPr lang="en-GB" dirty="0"/>
              <a:t>Land-use change emissions are highly uncertain. </a:t>
            </a:r>
            <a:r>
              <a:rPr lang="en-US" dirty="0"/>
              <a:t>Higher emissions in 2016 are linked to increased fires during dry El Ni</a:t>
            </a:r>
            <a:r>
              <a:rPr lang="en-GB" dirty="0"/>
              <a:t>ñ</a:t>
            </a:r>
            <a:r>
              <a:rPr lang="en-US" dirty="0"/>
              <a:t>o conditions in tropical Asia</a:t>
            </a:r>
            <a:endParaRPr lang="en-GB" dirty="0"/>
          </a:p>
        </p:txBody>
      </p:sp>
      <p:sp>
        <p:nvSpPr>
          <p:cNvPr id="5" name="Text Placeholder 4"/>
          <p:cNvSpPr>
            <a:spLocks noGrp="1"/>
          </p:cNvSpPr>
          <p:nvPr>
            <p:ph type="body" sz="quarter" idx="12"/>
          </p:nvPr>
        </p:nvSpPr>
        <p:spPr>
          <a:xfrm>
            <a:off x="0" y="5692800"/>
            <a:ext cx="9143999" cy="1077321"/>
          </a:xfrm>
        </p:spPr>
        <p:txBody>
          <a:bodyPr>
            <a:normAutofit/>
          </a:bodyPr>
          <a:lstStyle/>
          <a:p>
            <a:pPr>
              <a:spcBef>
                <a:spcPts val="0"/>
              </a:spcBef>
            </a:pPr>
            <a:r>
              <a:rPr lang="en-GB" altLang="en-US" noProof="0" dirty="0">
                <a:ea typeface="ＭＳ Ｐゴシック" pitchFamily="34" charset="-128"/>
              </a:rPr>
              <a:t>Estimates from two bookkeeping models, using fire-based variability from 1997</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4"/>
              </a:rPr>
              <a:t>Houghton </a:t>
            </a:r>
            <a:r>
              <a:rPr lang="en-GB" altLang="en-US" dirty="0">
                <a:ea typeface="ＭＳ Ｐゴシック" pitchFamily="34" charset="-128"/>
                <a:hlinkClick r:id="rId4"/>
              </a:rPr>
              <a:t>and </a:t>
            </a:r>
            <a:r>
              <a:rPr lang="en-GB" altLang="en-US" dirty="0" err="1">
                <a:ea typeface="ＭＳ Ｐゴシック" pitchFamily="34" charset="-128"/>
                <a:hlinkClick r:id="rId4"/>
              </a:rPr>
              <a:t>Nassikas</a:t>
            </a:r>
            <a:r>
              <a:rPr lang="en-GB" altLang="en-US" dirty="0">
                <a:ea typeface="ＭＳ Ｐゴシック" pitchFamily="34" charset="-128"/>
                <a:hlinkClick r:id="rId4"/>
              </a:rPr>
              <a:t> 2017</a:t>
            </a:r>
            <a:r>
              <a:rPr lang="en-GB" altLang="en-US" noProof="0" dirty="0">
                <a:ea typeface="ＭＳ Ｐゴシック" pitchFamily="34" charset="-128"/>
              </a:rPr>
              <a:t>; </a:t>
            </a:r>
            <a:r>
              <a:rPr lang="en-GB" altLang="en-US" noProof="0" dirty="0">
                <a:ea typeface="ＭＳ Ｐゴシック" pitchFamily="34" charset="-128"/>
                <a:hlinkClick r:id="rId5"/>
              </a:rPr>
              <a:t>Hansis et al 2015</a:t>
            </a:r>
            <a:r>
              <a:rPr lang="en-GB" altLang="en-US" noProof="0" dirty="0">
                <a:ea typeface="ＭＳ Ｐゴシック" pitchFamily="34" charset="-128"/>
              </a:rPr>
              <a:t>; </a:t>
            </a:r>
            <a:r>
              <a:rPr lang="en-GB" altLang="en-US" noProof="0" dirty="0">
                <a:ea typeface="ＭＳ Ｐゴシック" pitchFamily="34" charset="-128"/>
                <a:hlinkClick r:id="rId6"/>
              </a:rPr>
              <a:t>van der </a:t>
            </a:r>
            <a:r>
              <a:rPr lang="en-GB" altLang="en-US" noProof="0" dirty="0" err="1">
                <a:ea typeface="ＭＳ Ｐゴシック" pitchFamily="34" charset="-128"/>
                <a:hlinkClick r:id="rId6"/>
              </a:rPr>
              <a:t>Werf</a:t>
            </a:r>
            <a:r>
              <a:rPr lang="en-GB" altLang="en-US" noProof="0" dirty="0">
                <a:ea typeface="ＭＳ Ｐゴシック" pitchFamily="34" charset="-128"/>
                <a:hlinkClick r:id="rId6"/>
              </a:rPr>
              <a:t> et al. 2017</a:t>
            </a:r>
            <a:r>
              <a:rPr lang="en-GB" altLang="en-US" noProof="0" dirty="0">
                <a:ea typeface="ＭＳ Ｐゴシック" pitchFamily="34" charset="-128"/>
              </a:rPr>
              <a:t>; </a:t>
            </a:r>
            <a:br>
              <a:rPr lang="en-GB" altLang="en-US" noProof="0" dirty="0">
                <a:ea typeface="ＭＳ Ｐゴシック" pitchFamily="34" charset="-128"/>
              </a:rPr>
            </a:br>
            <a:r>
              <a:rPr lang="en-GB" altLang="en-US" dirty="0">
                <a:ea typeface="ＭＳ Ｐゴシック" pitchFamily="34" charset="-128"/>
                <a:hlinkClick r:id="rId7"/>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8"/>
              </a:rPr>
              <a:t>Global Carbon Budget 2017</a:t>
            </a:r>
            <a:endParaRPr lang="en-GB" altLang="en-US" noProof="0" dirty="0">
              <a:ea typeface="ＭＳ Ｐゴシック" pitchFamily="34" charset="-128"/>
            </a:endParaRPr>
          </a:p>
        </p:txBody>
      </p:sp>
      <p:pic>
        <p:nvPicPr>
          <p:cNvPr id="7" name="Picture 2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166763" y="1708575"/>
            <a:ext cx="1655774" cy="1079500"/>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700227" y="1913856"/>
            <a:ext cx="1157977" cy="544027"/>
            <a:chOff x="3700219" y="1913848"/>
            <a:chExt cx="1157977" cy="544027"/>
          </a:xfrm>
        </p:grpSpPr>
        <p:sp>
          <p:nvSpPr>
            <p:cNvPr id="8" name="TextBox 6"/>
            <p:cNvSpPr txBox="1">
              <a:spLocks noChangeArrowheads="1"/>
            </p:cNvSpPr>
            <p:nvPr/>
          </p:nvSpPr>
          <p:spPr bwMode="auto">
            <a:xfrm>
              <a:off x="3700219" y="1913848"/>
              <a:ext cx="1157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1400" dirty="0">
                  <a:latin typeface="Calibri"/>
                  <a:cs typeface="Calibri"/>
                </a:rPr>
                <a:t>Indonesian fires</a:t>
              </a:r>
            </a:p>
          </p:txBody>
        </p:sp>
        <p:cxnSp>
          <p:nvCxnSpPr>
            <p:cNvPr id="9" name="Straight Arrow Connector 8"/>
            <p:cNvCxnSpPr>
              <a:cxnSpLocks noChangeShapeType="1"/>
            </p:cNvCxnSpPr>
            <p:nvPr/>
          </p:nvCxnSpPr>
          <p:spPr bwMode="auto">
            <a:xfrm>
              <a:off x="4418254" y="2248325"/>
              <a:ext cx="223567" cy="209550"/>
            </a:xfrm>
            <a:prstGeom prst="straightConnector1">
              <a:avLst/>
            </a:prstGeom>
            <a:noFill/>
            <a:ln w="0">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6061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txBox="1">
            <a:spLocks/>
          </p:cNvSpPr>
          <p:nvPr/>
        </p:nvSpPr>
        <p:spPr bwMode="auto">
          <a:xfrm>
            <a:off x="2329572" y="3197927"/>
            <a:ext cx="4484857" cy="4469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hlinkClick r:id="rId3"/>
              </a:rPr>
              <a:t>https://doi.org/10.5194/essdd-2017-123</a:t>
            </a:r>
            <a:r>
              <a:rPr lang="en-GB" sz="1600" dirty="0"/>
              <a:t> </a:t>
            </a:r>
            <a:endParaRPr lang="en-AU" sz="1600" dirty="0">
              <a:solidFill>
                <a:srgbClr val="4C9BDB"/>
              </a:solidFill>
              <a:latin typeface="Calibri"/>
              <a:ea typeface="ＭＳ Ｐゴシック" charset="0"/>
              <a:cs typeface="Calibri"/>
            </a:endParaRPr>
          </a:p>
        </p:txBody>
      </p:sp>
      <p:sp>
        <p:nvSpPr>
          <p:cNvPr id="3" name="Title 2"/>
          <p:cNvSpPr>
            <a:spLocks noGrp="1"/>
          </p:cNvSpPr>
          <p:nvPr>
            <p:ph type="title"/>
          </p:nvPr>
        </p:nvSpPr>
        <p:spPr>
          <a:xfrm>
            <a:off x="1831456" y="119646"/>
            <a:ext cx="7287891" cy="506849"/>
          </a:xfrm>
        </p:spPr>
        <p:txBody>
          <a:bodyPr/>
          <a:lstStyle/>
          <a:p>
            <a:r>
              <a:rPr lang="en-GB" dirty="0"/>
              <a:t>Publications</a:t>
            </a:r>
            <a:endParaRPr lang="en-GB" noProof="0" dirty="0"/>
          </a:p>
        </p:txBody>
      </p:sp>
      <p:sp>
        <p:nvSpPr>
          <p:cNvPr id="14" name="Text Placeholder 2"/>
          <p:cNvSpPr txBox="1">
            <a:spLocks/>
          </p:cNvSpPr>
          <p:nvPr/>
        </p:nvSpPr>
        <p:spPr bwMode="auto">
          <a:xfrm>
            <a:off x="4740734" y="6414189"/>
            <a:ext cx="4484857" cy="4469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hlinkClick r:id="rId4"/>
              </a:rPr>
              <a:t>https://doi.org/10.1088/1748-9326/aa9662</a:t>
            </a:r>
            <a:r>
              <a:rPr lang="en-GB" sz="1600" dirty="0"/>
              <a:t> </a:t>
            </a:r>
            <a:endParaRPr lang="en-AU" sz="1600" dirty="0">
              <a:solidFill>
                <a:srgbClr val="4C9BDB"/>
              </a:solidFill>
              <a:latin typeface="Calibri"/>
              <a:ea typeface="ＭＳ Ｐゴシック" charset="0"/>
              <a:cs typeface="Calibri"/>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1442"/>
          <a:stretch/>
        </p:blipFill>
        <p:spPr>
          <a:xfrm>
            <a:off x="5176735" y="3949699"/>
            <a:ext cx="3612853" cy="2359667"/>
          </a:xfrm>
          <a:prstGeom prst="rect">
            <a:avLst/>
          </a:prstGeom>
          <a:ln>
            <a:noFill/>
          </a:ln>
        </p:spPr>
      </p:pic>
      <p:sp>
        <p:nvSpPr>
          <p:cNvPr id="16" name="Text Placeholder 2"/>
          <p:cNvSpPr txBox="1">
            <a:spLocks/>
          </p:cNvSpPr>
          <p:nvPr/>
        </p:nvSpPr>
        <p:spPr bwMode="auto">
          <a:xfrm>
            <a:off x="255877" y="6411092"/>
            <a:ext cx="4484857" cy="4469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dirty="0">
                <a:hlinkClick r:id="rId6"/>
              </a:rPr>
              <a:t>https://doi.org/10.1038/s41558-017-0013-9</a:t>
            </a:r>
            <a:r>
              <a:rPr lang="en-GB" sz="1600" dirty="0"/>
              <a:t> </a:t>
            </a:r>
            <a:endParaRPr lang="en-AU" sz="1600" dirty="0">
              <a:solidFill>
                <a:srgbClr val="4C9BDB"/>
              </a:solidFill>
              <a:latin typeface="Calibri"/>
              <a:ea typeface="ＭＳ Ｐゴシック" charset="0"/>
              <a:cs typeface="Calibri"/>
            </a:endParaRPr>
          </a:p>
        </p:txBody>
      </p:sp>
      <p:pic>
        <p:nvPicPr>
          <p:cNvPr id="7" name="Picture 6"/>
          <p:cNvPicPr>
            <a:picLocks noChangeAspect="1"/>
          </p:cNvPicPr>
          <p:nvPr/>
        </p:nvPicPr>
        <p:blipFill>
          <a:blip r:embed="rId7"/>
          <a:stretch>
            <a:fillRect/>
          </a:stretch>
        </p:blipFill>
        <p:spPr>
          <a:xfrm>
            <a:off x="669505" y="3677403"/>
            <a:ext cx="3654831" cy="2631964"/>
          </a:xfrm>
          <a:prstGeom prst="rect">
            <a:avLst/>
          </a:prstGeom>
          <a:ln>
            <a:noFill/>
          </a:ln>
        </p:spPr>
      </p:pic>
      <p:grpSp>
        <p:nvGrpSpPr>
          <p:cNvPr id="10" name="Group 9"/>
          <p:cNvGrpSpPr/>
          <p:nvPr/>
        </p:nvGrpSpPr>
        <p:grpSpPr>
          <a:xfrm>
            <a:off x="1919826" y="778950"/>
            <a:ext cx="5304348" cy="2433407"/>
            <a:chOff x="1972640" y="778950"/>
            <a:chExt cx="5304348" cy="2433407"/>
          </a:xfrm>
        </p:grpSpPr>
        <p:pic>
          <p:nvPicPr>
            <p:cNvPr id="11" name="Picture 10"/>
            <p:cNvPicPr>
              <a:picLocks noChangeAspect="1"/>
            </p:cNvPicPr>
            <p:nvPr/>
          </p:nvPicPr>
          <p:blipFill>
            <a:blip r:embed="rId8"/>
            <a:stretch>
              <a:fillRect/>
            </a:stretch>
          </p:blipFill>
          <p:spPr>
            <a:xfrm>
              <a:off x="1972640" y="778950"/>
              <a:ext cx="5304348" cy="779524"/>
            </a:xfrm>
            <a:prstGeom prst="rect">
              <a:avLst/>
            </a:prstGeom>
          </p:spPr>
        </p:pic>
        <p:pic>
          <p:nvPicPr>
            <p:cNvPr id="12" name="Picture 11"/>
            <p:cNvPicPr>
              <a:picLocks noChangeAspect="1"/>
            </p:cNvPicPr>
            <p:nvPr/>
          </p:nvPicPr>
          <p:blipFill>
            <a:blip r:embed="rId9"/>
            <a:stretch>
              <a:fillRect/>
            </a:stretch>
          </p:blipFill>
          <p:spPr>
            <a:xfrm>
              <a:off x="2584895" y="1388887"/>
              <a:ext cx="3735994" cy="1823470"/>
            </a:xfrm>
            <a:prstGeom prst="rect">
              <a:avLst/>
            </a:prstGeom>
          </p:spPr>
        </p:pic>
      </p:grpSp>
    </p:spTree>
    <p:extLst>
      <p:ext uri="{BB962C8B-B14F-4D97-AF65-F5344CB8AC3E}">
        <p14:creationId xmlns:p14="http://schemas.microsoft.com/office/powerpoint/2010/main" val="24360880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5"/>
            <a:ext cx="7011033" cy="4679999"/>
          </a:xfrm>
        </p:spPr>
      </p:pic>
      <p:sp>
        <p:nvSpPr>
          <p:cNvPr id="2" name="Title 1"/>
          <p:cNvSpPr>
            <a:spLocks noGrp="1"/>
          </p:cNvSpPr>
          <p:nvPr>
            <p:ph type="title"/>
          </p:nvPr>
        </p:nvSpPr>
        <p:spPr/>
        <p:txBody>
          <a:bodyPr>
            <a:normAutofit/>
          </a:bodyPr>
          <a:lstStyle/>
          <a:p>
            <a:r>
              <a:rPr lang="en-GB" noProof="0" dirty="0"/>
              <a:t>Total global emissions</a:t>
            </a:r>
          </a:p>
        </p:txBody>
      </p:sp>
      <p:sp>
        <p:nvSpPr>
          <p:cNvPr id="3" name="Text Placeholder 2"/>
          <p:cNvSpPr>
            <a:spLocks noGrp="1"/>
          </p:cNvSpPr>
          <p:nvPr>
            <p:ph type="body" sz="quarter" idx="10"/>
          </p:nvPr>
        </p:nvSpPr>
        <p:spPr/>
        <p:txBody>
          <a:bodyPr>
            <a:normAutofit/>
          </a:bodyPr>
          <a:lstStyle/>
          <a:p>
            <a:r>
              <a:rPr lang="en-GB" altLang="en-US" noProof="0" dirty="0">
                <a:ea typeface="ＭＳ Ｐゴシック" pitchFamily="34" charset="-128"/>
              </a:rPr>
              <a:t>Total global emissions: 40.8 </a:t>
            </a:r>
            <a:r>
              <a:rPr lang="en-GB" dirty="0"/>
              <a:t>±</a:t>
            </a:r>
            <a:r>
              <a:rPr lang="en-GB" altLang="en-US" noProof="0" dirty="0">
                <a:ea typeface="ＭＳ Ｐゴシック" pitchFamily="34" charset="-128"/>
              </a:rPr>
              <a:t> 2.7 GtCO</a:t>
            </a:r>
            <a:r>
              <a:rPr lang="en-GB" altLang="en-US" baseline="-25000" noProof="0" dirty="0">
                <a:ea typeface="ＭＳ Ｐゴシック" pitchFamily="34" charset="-128"/>
              </a:rPr>
              <a:t>2</a:t>
            </a:r>
            <a:r>
              <a:rPr lang="en-GB" altLang="en-US" noProof="0" dirty="0">
                <a:ea typeface="ＭＳ Ｐゴシック" pitchFamily="34" charset="-128"/>
              </a:rPr>
              <a:t> in 2016, 52% over 1990</a:t>
            </a:r>
            <a:br>
              <a:rPr lang="en-GB" altLang="en-US" noProof="0" dirty="0">
                <a:ea typeface="ＭＳ Ｐゴシック" pitchFamily="34" charset="-128"/>
              </a:rPr>
            </a:br>
            <a:r>
              <a:rPr lang="en-GB" altLang="en-US" noProof="0" dirty="0">
                <a:ea typeface="ＭＳ Ｐゴシック" pitchFamily="34" charset="-128"/>
              </a:rPr>
              <a:t>Percentage land-use change: 42% in 1960, 12% averaged 2007-2016</a:t>
            </a:r>
          </a:p>
        </p:txBody>
      </p:sp>
      <p:sp>
        <p:nvSpPr>
          <p:cNvPr id="5" name="Text Placeholder 4"/>
          <p:cNvSpPr>
            <a:spLocks noGrp="1"/>
          </p:cNvSpPr>
          <p:nvPr>
            <p:ph type="body" sz="quarter" idx="12"/>
          </p:nvPr>
        </p:nvSpPr>
        <p:spPr/>
        <p:txBody>
          <a:bodyPr>
            <a:normAutofit/>
          </a:bodyPr>
          <a:lstStyle/>
          <a:p>
            <a:pPr>
              <a:spcBef>
                <a:spcPts val="0"/>
              </a:spcBef>
            </a:pPr>
            <a:r>
              <a:rPr lang="en-GB" altLang="en-US" dirty="0">
                <a:ea typeface="ＭＳ Ｐゴシック" pitchFamily="34" charset="-128"/>
              </a:rPr>
              <a:t>Land-use change estimates from two bookkeeping models, using fire-based variability from 1997</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4"/>
              </a:rPr>
              <a:t>CDIAC</a:t>
            </a:r>
            <a:r>
              <a:rPr lang="en-GB" altLang="en-US" noProof="0" dirty="0">
                <a:ea typeface="ＭＳ Ｐゴシック" pitchFamily="34" charset="-128"/>
              </a:rPr>
              <a:t>; </a:t>
            </a:r>
            <a:r>
              <a:rPr lang="en-GB" altLang="en-US" noProof="0" dirty="0">
                <a:ea typeface="ＭＳ Ｐゴシック" pitchFamily="34" charset="-128"/>
                <a:hlinkClick r:id="rId5"/>
              </a:rPr>
              <a:t>Houghton and </a:t>
            </a:r>
            <a:r>
              <a:rPr lang="en-GB" altLang="en-US" noProof="0" dirty="0" err="1">
                <a:ea typeface="ＭＳ Ｐゴシック" pitchFamily="34" charset="-128"/>
                <a:hlinkClick r:id="rId5"/>
              </a:rPr>
              <a:t>Nassikas</a:t>
            </a:r>
            <a:r>
              <a:rPr lang="en-GB" altLang="en-US" noProof="0" dirty="0">
                <a:ea typeface="ＭＳ Ｐゴシック" pitchFamily="34" charset="-128"/>
                <a:hlinkClick r:id="rId5"/>
              </a:rPr>
              <a:t> 2017</a:t>
            </a:r>
            <a:r>
              <a:rPr lang="en-GB" altLang="en-US" noProof="0" dirty="0">
                <a:ea typeface="ＭＳ Ｐゴシック" pitchFamily="34" charset="-128"/>
              </a:rPr>
              <a:t>; </a:t>
            </a:r>
            <a:r>
              <a:rPr lang="en-GB" altLang="en-US" noProof="0" dirty="0">
                <a:ea typeface="ＭＳ Ｐゴシック" pitchFamily="34" charset="-128"/>
                <a:hlinkClick r:id="rId6"/>
              </a:rPr>
              <a:t>Hansis et al 2015</a:t>
            </a:r>
            <a:r>
              <a:rPr lang="en-GB" altLang="en-US" noProof="0" dirty="0">
                <a:ea typeface="ＭＳ Ｐゴシック" pitchFamily="34" charset="-128"/>
              </a:rPr>
              <a:t>; </a:t>
            </a:r>
            <a:r>
              <a:rPr lang="en-GB" altLang="en-US" noProof="0" dirty="0">
                <a:ea typeface="ＭＳ Ｐゴシック" pitchFamily="34" charset="-128"/>
                <a:hlinkClick r:id="rId7"/>
              </a:rPr>
              <a:t>van der </a:t>
            </a:r>
            <a:r>
              <a:rPr lang="en-GB" altLang="en-US" noProof="0" dirty="0" err="1">
                <a:ea typeface="ＭＳ Ｐゴシック" pitchFamily="34" charset="-128"/>
                <a:hlinkClick r:id="rId7"/>
              </a:rPr>
              <a:t>Werf</a:t>
            </a:r>
            <a:r>
              <a:rPr lang="en-GB" altLang="en-US" noProof="0" dirty="0">
                <a:ea typeface="ＭＳ Ｐゴシック" pitchFamily="34" charset="-128"/>
                <a:hlinkClick r:id="rId7"/>
              </a:rPr>
              <a:t> et al. 2017</a:t>
            </a:r>
            <a:r>
              <a:rPr lang="en-GB" altLang="en-US" noProof="0" dirty="0">
                <a:ea typeface="ＭＳ Ｐゴシック" pitchFamily="34" charset="-128"/>
              </a:rPr>
              <a:t>; </a:t>
            </a:r>
            <a:br>
              <a:rPr lang="en-GB" altLang="en-US" noProof="0" dirty="0">
                <a:ea typeface="ＭＳ Ｐゴシック" pitchFamily="34" charset="-128"/>
              </a:rPr>
            </a:br>
            <a:r>
              <a:rPr lang="en-GB" altLang="en-US" dirty="0">
                <a:ea typeface="ＭＳ Ｐゴシック" pitchFamily="34" charset="-128"/>
                <a:hlinkClick r:id="rId8"/>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9"/>
              </a:rPr>
              <a:t>Global Carbon Budget 2017</a:t>
            </a:r>
            <a:endParaRPr lang="en-GB" altLang="en-US" noProof="0" dirty="0">
              <a:ea typeface="ＭＳ Ｐゴシック" pitchFamily="34" charset="-128"/>
            </a:endParaRPr>
          </a:p>
        </p:txBody>
      </p:sp>
      <p:pic>
        <p:nvPicPr>
          <p:cNvPr id="7" name="Picture 2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278982" y="2604101"/>
            <a:ext cx="1651998" cy="108108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 name="Picture 24"/>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277888" y="3819625"/>
            <a:ext cx="1655774" cy="1079500"/>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814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Total global emissions by source</a:t>
            </a:r>
          </a:p>
        </p:txBody>
      </p:sp>
      <p:sp>
        <p:nvSpPr>
          <p:cNvPr id="4" name="Text Placeholder 3"/>
          <p:cNvSpPr>
            <a:spLocks noGrp="1"/>
          </p:cNvSpPr>
          <p:nvPr>
            <p:ph type="body" sz="quarter" idx="10"/>
          </p:nvPr>
        </p:nvSpPr>
        <p:spPr/>
        <p:txBody>
          <a:bodyPr>
            <a:normAutofit/>
          </a:bodyPr>
          <a:lstStyle/>
          <a:p>
            <a:r>
              <a:rPr lang="en-GB" noProof="0" dirty="0"/>
              <a:t>Land-use change was the dominant source of annual CO</a:t>
            </a:r>
            <a:r>
              <a:rPr lang="en-GB" baseline="-25000" noProof="0" dirty="0"/>
              <a:t>2</a:t>
            </a:r>
            <a:r>
              <a:rPr lang="en-GB" noProof="0" dirty="0"/>
              <a:t> emissions until around 1950</a:t>
            </a:r>
          </a:p>
        </p:txBody>
      </p:sp>
      <p:sp>
        <p:nvSpPr>
          <p:cNvPr id="5" name="Text Placeholder 4"/>
          <p:cNvSpPr>
            <a:spLocks noGrp="1"/>
          </p:cNvSpPr>
          <p:nvPr>
            <p:ph type="body" sz="quarter" idx="12"/>
          </p:nvPr>
        </p:nvSpPr>
        <p:spPr>
          <a:xfrm>
            <a:off x="189283" y="5680100"/>
            <a:ext cx="8765451" cy="1077321"/>
          </a:xfrm>
        </p:spPr>
        <p:txBody>
          <a:bodyPr>
            <a:normAutofit/>
          </a:bodyPr>
          <a:lstStyle/>
          <a:p>
            <a:pPr>
              <a:spcBef>
                <a:spcPts val="0"/>
              </a:spcBef>
            </a:pPr>
            <a:r>
              <a:rPr lang="en-GB" noProof="0" dirty="0"/>
              <a:t>Others: Emissions from cement production and gas flaring</a:t>
            </a:r>
            <a:br>
              <a:rPr lang="en-GB" noProof="0" dirty="0"/>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Houghton and </a:t>
            </a:r>
            <a:r>
              <a:rPr lang="en-GB" altLang="en-US" dirty="0" err="1">
                <a:ea typeface="ＭＳ Ｐゴシック" pitchFamily="34" charset="-128"/>
                <a:hlinkClick r:id="rId4"/>
              </a:rPr>
              <a:t>Nassikas</a:t>
            </a:r>
            <a:r>
              <a:rPr lang="en-GB" altLang="en-US" dirty="0">
                <a:ea typeface="ＭＳ Ｐゴシック" pitchFamily="34" charset="-128"/>
                <a:hlinkClick r:id="rId4"/>
              </a:rPr>
              <a:t> 2017</a:t>
            </a:r>
            <a:r>
              <a:rPr lang="en-GB" altLang="en-US" dirty="0">
                <a:ea typeface="ＭＳ Ｐゴシック" pitchFamily="34" charset="-128"/>
              </a:rPr>
              <a:t>; </a:t>
            </a:r>
            <a:r>
              <a:rPr lang="en-GB" altLang="en-US" dirty="0" err="1">
                <a:ea typeface="ＭＳ Ｐゴシック" pitchFamily="34" charset="-128"/>
                <a:hlinkClick r:id="rId5"/>
              </a:rPr>
              <a:t>Hansis</a:t>
            </a:r>
            <a:r>
              <a:rPr lang="en-GB" altLang="en-US" dirty="0">
                <a:ea typeface="ＭＳ Ｐゴシック" pitchFamily="34" charset="-128"/>
                <a:hlinkClick r:id="rId5"/>
              </a:rPr>
              <a:t> et al 2015</a:t>
            </a:r>
            <a:r>
              <a:rPr lang="en-GB" altLang="en-US" dirty="0">
                <a:ea typeface="ＭＳ Ｐゴシック" pitchFamily="34" charset="-128"/>
              </a:rPr>
              <a:t>; </a:t>
            </a:r>
            <a:r>
              <a:rPr lang="en-GB" altLang="en-US" dirty="0">
                <a:ea typeface="ＭＳ Ｐゴシック" pitchFamily="34" charset="-128"/>
                <a:hlinkClick r:id="rId6"/>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2017</a:t>
            </a:r>
            <a:endParaRPr lang="en-GB" altLang="en-US" noProof="0" dirty="0">
              <a:ea typeface="ＭＳ Ｐゴシック" pitchFamily="34" charset="-128"/>
            </a:endParaRPr>
          </a:p>
        </p:txBody>
      </p:sp>
      <p:pic>
        <p:nvPicPr>
          <p:cNvPr id="9" name="Picture Placeholder 8"/>
          <p:cNvPicPr>
            <a:picLocks noGrp="1" noChangeAspect="1"/>
          </p:cNvPicPr>
          <p:nvPr>
            <p:ph type="pic" sz="quarter" idx="11"/>
          </p:nvPr>
        </p:nvPicPr>
        <p:blipFill>
          <a:blip r:embed="rId8">
            <a:extLst>
              <a:ext uri="{28A0092B-C50C-407E-A947-70E740481C1C}">
                <a14:useLocalDpi xmlns:a14="http://schemas.microsoft.com/office/drawing/2010/main" val="0"/>
              </a:ext>
            </a:extLst>
          </a:blip>
          <a:stretch>
            <a:fillRect/>
          </a:stretch>
        </p:blipFill>
        <p:spPr>
          <a:xfrm>
            <a:off x="1074670" y="1440005"/>
            <a:ext cx="7011033" cy="4679999"/>
          </a:xfrm>
        </p:spPr>
      </p:pic>
    </p:spTree>
    <p:extLst>
      <p:ext uri="{BB962C8B-B14F-4D97-AF65-F5344CB8AC3E}">
        <p14:creationId xmlns:p14="http://schemas.microsoft.com/office/powerpoint/2010/main" val="37376608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Historical cumulative emissions by source</a:t>
            </a:r>
          </a:p>
        </p:txBody>
      </p:sp>
      <p:sp>
        <p:nvSpPr>
          <p:cNvPr id="3" name="Text Placeholder 2"/>
          <p:cNvSpPr>
            <a:spLocks noGrp="1"/>
          </p:cNvSpPr>
          <p:nvPr>
            <p:ph type="body" sz="quarter" idx="10"/>
          </p:nvPr>
        </p:nvSpPr>
        <p:spPr>
          <a:xfrm>
            <a:off x="97699" y="823853"/>
            <a:ext cx="8958385" cy="684212"/>
          </a:xfrm>
        </p:spPr>
        <p:txBody>
          <a:bodyPr>
            <a:noAutofit/>
          </a:bodyPr>
          <a:lstStyle/>
          <a:p>
            <a:r>
              <a:rPr lang="en-GB" noProof="0" dirty="0"/>
              <a:t>Land-use change represents about 31% of cumulative emissions over 1870–2016, </a:t>
            </a:r>
            <a:br>
              <a:rPr lang="en-GB" noProof="0" dirty="0"/>
            </a:br>
            <a:r>
              <a:rPr lang="en-GB" noProof="0" dirty="0"/>
              <a:t>coal 32%, oil 25%, gas 10%, and others 3% </a:t>
            </a:r>
          </a:p>
        </p:txBody>
      </p:sp>
      <p:sp>
        <p:nvSpPr>
          <p:cNvPr id="5" name="Text Placeholder 4"/>
          <p:cNvSpPr>
            <a:spLocks noGrp="1"/>
          </p:cNvSpPr>
          <p:nvPr>
            <p:ph type="body" sz="quarter" idx="12"/>
          </p:nvPr>
        </p:nvSpPr>
        <p:spPr/>
        <p:txBody>
          <a:bodyPr>
            <a:normAutofit/>
          </a:bodyPr>
          <a:lstStyle/>
          <a:p>
            <a:pPr>
              <a:spcBef>
                <a:spcPts val="0"/>
              </a:spcBef>
            </a:pPr>
            <a:r>
              <a:rPr lang="en-GB" noProof="0" dirty="0"/>
              <a:t>Others: Emissions from cement production and gas flaring</a:t>
            </a:r>
            <a:br>
              <a:rPr lang="en-GB" noProof="0" dirty="0"/>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Houghton and </a:t>
            </a:r>
            <a:r>
              <a:rPr lang="en-GB" altLang="en-US" dirty="0" err="1">
                <a:ea typeface="ＭＳ Ｐゴシック" pitchFamily="34" charset="-128"/>
                <a:hlinkClick r:id="rId4"/>
              </a:rPr>
              <a:t>Nassikas</a:t>
            </a:r>
            <a:r>
              <a:rPr lang="en-GB" altLang="en-US" dirty="0">
                <a:ea typeface="ＭＳ Ｐゴシック" pitchFamily="34" charset="-128"/>
                <a:hlinkClick r:id="rId4"/>
              </a:rPr>
              <a:t> 2017</a:t>
            </a:r>
            <a:r>
              <a:rPr lang="en-GB" altLang="en-US" dirty="0">
                <a:ea typeface="ＭＳ Ｐゴシック" pitchFamily="34" charset="-128"/>
              </a:rPr>
              <a:t>; </a:t>
            </a:r>
            <a:r>
              <a:rPr lang="en-GB" altLang="en-US" dirty="0" err="1">
                <a:ea typeface="ＭＳ Ｐゴシック" pitchFamily="34" charset="-128"/>
                <a:hlinkClick r:id="rId5"/>
              </a:rPr>
              <a:t>Hansis</a:t>
            </a:r>
            <a:r>
              <a:rPr lang="en-GB" altLang="en-US" dirty="0">
                <a:ea typeface="ＭＳ Ｐゴシック" pitchFamily="34" charset="-128"/>
                <a:hlinkClick r:id="rId5"/>
              </a:rPr>
              <a:t> et al 2015</a:t>
            </a:r>
            <a:r>
              <a:rPr lang="en-GB" altLang="en-US" dirty="0">
                <a:ea typeface="ＭＳ Ｐゴシック" pitchFamily="34" charset="-128"/>
              </a:rPr>
              <a:t>;</a:t>
            </a:r>
            <a:r>
              <a:rPr lang="en-GB" altLang="en-US" noProof="0" dirty="0">
                <a:ea typeface="ＭＳ Ｐゴシック" pitchFamily="34" charset="-128"/>
              </a:rPr>
              <a:t> </a:t>
            </a:r>
            <a:r>
              <a:rPr lang="en-GB" altLang="en-US" dirty="0">
                <a:ea typeface="ＭＳ Ｐゴシック" pitchFamily="34" charset="-128"/>
                <a:hlinkClick r:id="rId6"/>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2017</a:t>
            </a:r>
            <a:endParaRPr lang="en-GB" altLang="en-US" noProof="0" dirty="0">
              <a:ea typeface="ＭＳ Ｐゴシック" pitchFamily="34" charset="-128"/>
            </a:endParaRPr>
          </a:p>
        </p:txBody>
      </p:sp>
      <p:pic>
        <p:nvPicPr>
          <p:cNvPr id="9" name="Picture Placeholder 8"/>
          <p:cNvPicPr>
            <a:picLocks noGrp="1" noChangeAspect="1"/>
          </p:cNvPicPr>
          <p:nvPr>
            <p:ph type="pic" sz="quarter" idx="11"/>
          </p:nvPr>
        </p:nvPicPr>
        <p:blipFill>
          <a:blip r:embed="rId8">
            <a:extLst>
              <a:ext uri="{28A0092B-C50C-407E-A947-70E740481C1C}">
                <a14:useLocalDpi xmlns:a14="http://schemas.microsoft.com/office/drawing/2010/main" val="0"/>
              </a:ext>
            </a:extLst>
          </a:blip>
          <a:stretch>
            <a:fillRect/>
          </a:stretch>
        </p:blipFill>
        <p:spPr>
          <a:xfrm>
            <a:off x="1074670" y="1440005"/>
            <a:ext cx="7011033" cy="4679998"/>
          </a:xfrm>
        </p:spPr>
      </p:pic>
    </p:spTree>
    <p:extLst>
      <p:ext uri="{BB962C8B-B14F-4D97-AF65-F5344CB8AC3E}">
        <p14:creationId xmlns:p14="http://schemas.microsoft.com/office/powerpoint/2010/main" val="16352222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noProof="0" dirty="0">
                <a:ea typeface="ＭＳ Ｐゴシック" pitchFamily="34" charset="-128"/>
              </a:rPr>
              <a:t>Closing the Global Carbon Budget</a:t>
            </a:r>
            <a:endParaRPr lang="en-GB" noProof="0" dirty="0"/>
          </a:p>
        </p:txBody>
      </p:sp>
    </p:spTree>
    <p:extLst>
      <p:ext uri="{BB962C8B-B14F-4D97-AF65-F5344CB8AC3E}">
        <p14:creationId xmlns:p14="http://schemas.microsoft.com/office/powerpoint/2010/main" val="1608132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35" y="910519"/>
            <a:ext cx="4320000" cy="48997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740063" y="910519"/>
            <a:ext cx="4363200" cy="4899732"/>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Box 12"/>
          <p:cNvSpPr txBox="1">
            <a:spLocks noChangeArrowheads="1"/>
          </p:cNvSpPr>
          <p:nvPr/>
        </p:nvSpPr>
        <p:spPr bwMode="auto">
          <a:xfrm>
            <a:off x="4739870" y="2897213"/>
            <a:ext cx="1639744"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3600" dirty="0">
                <a:solidFill>
                  <a:schemeClr val="accent6"/>
                </a:solidFill>
                <a:latin typeface="Calibri"/>
                <a:cs typeface="Calibri"/>
              </a:rPr>
              <a:t>30%</a:t>
            </a:r>
          </a:p>
          <a:p>
            <a:pPr algn="r" eaLnBrk="1" hangingPunct="1"/>
            <a:r>
              <a:rPr lang="en-AU" altLang="en-US" sz="2000" dirty="0">
                <a:solidFill>
                  <a:srgbClr val="4C9BDB"/>
                </a:solidFill>
                <a:latin typeface="Calibri"/>
                <a:cs typeface="Calibri"/>
              </a:rPr>
              <a:t>11.0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baseline="30000" dirty="0">
              <a:solidFill>
                <a:srgbClr val="4C9BDB"/>
              </a:solidFill>
              <a:latin typeface="Calibri"/>
              <a:cs typeface="Calibri"/>
            </a:endParaRPr>
          </a:p>
        </p:txBody>
      </p:sp>
      <p:sp>
        <p:nvSpPr>
          <p:cNvPr id="6" name="Title 5"/>
          <p:cNvSpPr>
            <a:spLocks noGrp="1"/>
          </p:cNvSpPr>
          <p:nvPr>
            <p:ph type="title"/>
          </p:nvPr>
        </p:nvSpPr>
        <p:spPr>
          <a:xfrm>
            <a:off x="1831448" y="119646"/>
            <a:ext cx="7375812" cy="506849"/>
          </a:xfrm>
        </p:spPr>
        <p:txBody>
          <a:bodyPr>
            <a:noAutofit/>
          </a:bodyPr>
          <a:lstStyle/>
          <a:p>
            <a:r>
              <a:rPr lang="en-GB" altLang="en-US" noProof="0" dirty="0">
                <a:ea typeface="ＭＳ Ｐゴシック" pitchFamily="34" charset="-128"/>
              </a:rPr>
              <a:t>Fate of anthropogenic CO</a:t>
            </a:r>
            <a:r>
              <a:rPr lang="en-GB" altLang="en-US" baseline="-25000" noProof="0" dirty="0">
                <a:ea typeface="ＭＳ Ｐゴシック" pitchFamily="34" charset="-128"/>
              </a:rPr>
              <a:t>2</a:t>
            </a:r>
            <a:r>
              <a:rPr lang="en-GB" altLang="en-US" noProof="0" dirty="0">
                <a:ea typeface="ＭＳ Ｐゴシック" pitchFamily="34" charset="-128"/>
              </a:rPr>
              <a:t> emissions (2007</a:t>
            </a:r>
            <a:r>
              <a:rPr lang="en-GB" dirty="0"/>
              <a:t>–</a:t>
            </a:r>
            <a:r>
              <a:rPr lang="en-GB" altLang="en-US" noProof="0" dirty="0">
                <a:ea typeface="ＭＳ Ｐゴシック" pitchFamily="34" charset="-128"/>
              </a:rPr>
              <a:t>2016)</a:t>
            </a:r>
            <a:endParaRPr lang="en-GB" noProof="0" dirty="0"/>
          </a:p>
        </p:txBody>
      </p:sp>
      <p:sp>
        <p:nvSpPr>
          <p:cNvPr id="7" name="Text Placeholder 6"/>
          <p:cNvSpPr>
            <a:spLocks noGrp="1"/>
          </p:cNvSpPr>
          <p:nvPr>
            <p:ph type="body" sz="quarter" idx="4294967295"/>
          </p:nvPr>
        </p:nvSpPr>
        <p:spPr>
          <a:xfrm>
            <a:off x="-51515" y="6254929"/>
            <a:ext cx="9234159" cy="552450"/>
          </a:xfrm>
        </p:spPr>
        <p:txBody>
          <a:bodyPr anchor="b" anchorCtr="0">
            <a:normAutofit/>
          </a:bodyPr>
          <a:lstStyle/>
          <a:p>
            <a:pPr marL="0" indent="0" algn="ctr">
              <a:buNone/>
            </a:pPr>
            <a:r>
              <a:rPr lang="en-GB" altLang="en-US" sz="1400" dirty="0">
                <a:latin typeface="Calibri"/>
                <a:ea typeface="ＭＳ Ｐゴシック" pitchFamily="34" charset="-128"/>
                <a:cs typeface="Calibri"/>
              </a:rPr>
              <a:t>Source: </a:t>
            </a:r>
            <a:r>
              <a:rPr lang="en-GB" altLang="en-US" sz="1400" dirty="0">
                <a:latin typeface="Calibri"/>
                <a:ea typeface="ＭＳ Ｐゴシック" pitchFamily="34" charset="-128"/>
                <a:cs typeface="Calibri"/>
                <a:hlinkClick r:id="rId3"/>
              </a:rPr>
              <a:t>CDIAC</a:t>
            </a:r>
            <a:r>
              <a:rPr lang="en-GB" altLang="en-US" sz="1400" dirty="0">
                <a:latin typeface="Calibri"/>
                <a:ea typeface="ＭＳ Ｐゴシック" pitchFamily="34" charset="-128"/>
                <a:cs typeface="Calibri"/>
              </a:rPr>
              <a:t>; </a:t>
            </a:r>
            <a:r>
              <a:rPr lang="en-GB" altLang="en-US" sz="1400" dirty="0">
                <a:latin typeface="Calibri"/>
                <a:ea typeface="ＭＳ Ｐゴシック" pitchFamily="34" charset="-128"/>
                <a:cs typeface="Calibri"/>
                <a:hlinkClick r:id="rId4"/>
              </a:rPr>
              <a:t>NOAA-ESRL</a:t>
            </a:r>
            <a:r>
              <a:rPr lang="en-GB" altLang="en-US" sz="1400" dirty="0">
                <a:latin typeface="Calibri"/>
                <a:ea typeface="ＭＳ Ｐゴシック" pitchFamily="34" charset="-128"/>
                <a:cs typeface="Calibri"/>
              </a:rPr>
              <a:t>; </a:t>
            </a:r>
            <a:r>
              <a:rPr lang="en-GB" altLang="en-US" sz="1400" dirty="0">
                <a:ea typeface="ＭＳ Ｐゴシック" pitchFamily="34" charset="-128"/>
                <a:hlinkClick r:id="rId5"/>
              </a:rPr>
              <a:t>Houghton and Nassikas 2017</a:t>
            </a:r>
            <a:r>
              <a:rPr lang="en-GB" altLang="en-US" sz="1400" dirty="0">
                <a:ea typeface="ＭＳ Ｐゴシック" pitchFamily="34" charset="-128"/>
              </a:rPr>
              <a:t>; </a:t>
            </a:r>
            <a:r>
              <a:rPr lang="en-GB" altLang="en-US" sz="1400" dirty="0">
                <a:ea typeface="ＭＳ Ｐゴシック" pitchFamily="34" charset="-128"/>
                <a:hlinkClick r:id="rId6"/>
              </a:rPr>
              <a:t>Hansis et al 2015</a:t>
            </a:r>
            <a:r>
              <a:rPr lang="en-GB" altLang="en-US" sz="1400" dirty="0">
                <a:ea typeface="ＭＳ Ｐゴシック" pitchFamily="34" charset="-128"/>
              </a:rPr>
              <a:t>;</a:t>
            </a:r>
            <a:r>
              <a:rPr lang="en-GB" altLang="en-US" sz="1400" dirty="0">
                <a:latin typeface="Calibri"/>
                <a:ea typeface="ＭＳ Ｐゴシック" pitchFamily="34" charset="-128"/>
                <a:cs typeface="Calibri"/>
              </a:rPr>
              <a:t> </a:t>
            </a:r>
            <a:r>
              <a:rPr lang="en-GB" altLang="en-US" sz="1400" dirty="0">
                <a:ea typeface="ＭＳ Ｐゴシック" pitchFamily="34" charset="-128"/>
                <a:hlinkClick r:id="rId7"/>
              </a:rPr>
              <a:t>Le Quéré et al 2017</a:t>
            </a:r>
            <a:r>
              <a:rPr lang="en-GB" altLang="en-US" sz="1400" dirty="0">
                <a:ea typeface="ＭＳ Ｐゴシック" pitchFamily="34" charset="-128"/>
              </a:rPr>
              <a:t>;</a:t>
            </a:r>
            <a:r>
              <a:rPr lang="en-GB" altLang="en-US" sz="1400" dirty="0">
                <a:solidFill>
                  <a:srgbClr val="000000"/>
                </a:solidFill>
                <a:ea typeface="ＭＳ Ｐゴシック" pitchFamily="34" charset="-128"/>
              </a:rPr>
              <a:t> </a:t>
            </a:r>
            <a:r>
              <a:rPr lang="en-GB" altLang="en-US" sz="1400" dirty="0">
                <a:latin typeface="Calibri"/>
                <a:ea typeface="ＭＳ Ｐゴシック" pitchFamily="34" charset="-128"/>
                <a:cs typeface="Calibri"/>
                <a:hlinkClick r:id="rId8"/>
              </a:rPr>
              <a:t>Global Carbon Budget </a:t>
            </a:r>
            <a:r>
              <a:rPr lang="en-GB" altLang="en-US" sz="1400" dirty="0">
                <a:solidFill>
                  <a:srgbClr val="FF0000"/>
                </a:solidFill>
                <a:latin typeface="Calibri"/>
                <a:ea typeface="ＭＳ Ｐゴシック" pitchFamily="34" charset="-128"/>
                <a:cs typeface="Calibri"/>
                <a:hlinkClick r:id="rId8"/>
              </a:rPr>
              <a:t>2017</a:t>
            </a:r>
            <a:endParaRPr lang="en-GB" altLang="en-US" sz="1400" dirty="0">
              <a:solidFill>
                <a:srgbClr val="FF0000"/>
              </a:solidFill>
              <a:latin typeface="Calibri"/>
              <a:ea typeface="ＭＳ Ｐゴシック" pitchFamily="34" charset="-128"/>
              <a:cs typeface="Calibri"/>
            </a:endParaRPr>
          </a:p>
        </p:txBody>
      </p:sp>
      <p:pic>
        <p:nvPicPr>
          <p:cNvPr id="8" name="Picture 2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63302" y="3707599"/>
            <a:ext cx="2438635" cy="1589895"/>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9" name="Text Box 20"/>
          <p:cNvSpPr txBox="1">
            <a:spLocks noChangeArrowheads="1"/>
          </p:cNvSpPr>
          <p:nvPr/>
        </p:nvSpPr>
        <p:spPr bwMode="auto">
          <a:xfrm>
            <a:off x="4902674" y="4510966"/>
            <a:ext cx="150990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3600" dirty="0">
                <a:solidFill>
                  <a:schemeClr val="accent6"/>
                </a:solidFill>
                <a:latin typeface="Calibri"/>
                <a:cs typeface="Calibri"/>
              </a:rPr>
              <a:t>24%</a:t>
            </a:r>
          </a:p>
          <a:p>
            <a:pPr algn="r" eaLnBrk="1" hangingPunct="1"/>
            <a:r>
              <a:rPr lang="en-AU" altLang="en-US" sz="2000" dirty="0">
                <a:solidFill>
                  <a:srgbClr val="4C9BDB"/>
                </a:solidFill>
                <a:latin typeface="Calibri"/>
                <a:cs typeface="Calibri"/>
              </a:rPr>
              <a:t>8.8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/yr</a:t>
            </a:r>
            <a:endParaRPr lang="en-AU" altLang="en-US" sz="2000" baseline="30000" dirty="0">
              <a:solidFill>
                <a:srgbClr val="4C9BDB"/>
              </a:solidFill>
              <a:latin typeface="Calibri"/>
              <a:cs typeface="Calibri"/>
            </a:endParaRPr>
          </a:p>
        </p:txBody>
      </p:sp>
      <p:pic>
        <p:nvPicPr>
          <p:cNvPr id="10" name="Picture 2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67699" y="1523190"/>
            <a:ext cx="2429826" cy="159010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1" name="Picture 22"/>
          <p:cNvPicPr>
            <a:picLocks noChangeAspect="1" noChangeArrowheads="1"/>
          </p:cNvPicPr>
          <p:nvPr/>
        </p:nvPicPr>
        <p:blipFill rotWithShape="1">
          <a:blip r:embed="rId11">
            <a:extLst>
              <a:ext uri="{28A0092B-C50C-407E-A947-70E740481C1C}">
                <a14:useLocalDpi xmlns:a14="http://schemas.microsoft.com/office/drawing/2010/main" val="0"/>
              </a:ext>
            </a:extLst>
          </a:blip>
          <a:srcRect b="17491"/>
          <a:stretch/>
        </p:blipFill>
        <p:spPr bwMode="auto">
          <a:xfrm>
            <a:off x="6406800" y="2695037"/>
            <a:ext cx="2411015" cy="1375313"/>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2" name="Picture 21"/>
          <p:cNvPicPr>
            <a:picLocks noChangeAspect="1" noChangeArrowheads="1"/>
          </p:cNvPicPr>
          <p:nvPr/>
        </p:nvPicPr>
        <p:blipFill rotWithShape="1">
          <a:blip r:embed="rId12">
            <a:extLst>
              <a:ext uri="{28A0092B-C50C-407E-A947-70E740481C1C}">
                <a14:useLocalDpi xmlns:a14="http://schemas.microsoft.com/office/drawing/2010/main" val="0"/>
              </a:ext>
            </a:extLst>
          </a:blip>
          <a:srcRect b="13339"/>
          <a:stretch/>
        </p:blipFill>
        <p:spPr bwMode="auto">
          <a:xfrm>
            <a:off x="6391200" y="1085311"/>
            <a:ext cx="2424736" cy="1378489"/>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2706620" y="1847561"/>
            <a:ext cx="1639744"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AU" altLang="en-US" sz="2000" dirty="0">
                <a:solidFill>
                  <a:srgbClr val="4C9BDB"/>
                </a:solidFill>
                <a:latin typeface="Calibri"/>
                <a:cs typeface="Calibri"/>
              </a:rPr>
              <a:t>34.4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dirty="0">
              <a:solidFill>
                <a:srgbClr val="4C9BDB"/>
              </a:solidFill>
              <a:latin typeface="Calibri"/>
              <a:cs typeface="Calibri"/>
            </a:endParaRPr>
          </a:p>
          <a:p>
            <a:pPr eaLnBrk="1" hangingPunct="1"/>
            <a:r>
              <a:rPr lang="en-AU" altLang="en-US" sz="3600" dirty="0">
                <a:solidFill>
                  <a:schemeClr val="accent6"/>
                </a:solidFill>
                <a:latin typeface="Calibri"/>
                <a:cs typeface="Calibri"/>
              </a:rPr>
              <a:t>88%</a:t>
            </a:r>
          </a:p>
        </p:txBody>
      </p:sp>
      <p:sp>
        <p:nvSpPr>
          <p:cNvPr id="15" name="Text Box 8"/>
          <p:cNvSpPr txBox="1">
            <a:spLocks noChangeArrowheads="1"/>
          </p:cNvSpPr>
          <p:nvPr/>
        </p:nvSpPr>
        <p:spPr bwMode="auto">
          <a:xfrm>
            <a:off x="2706620" y="3983057"/>
            <a:ext cx="150990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AU" altLang="en-US" sz="3600" dirty="0">
                <a:solidFill>
                  <a:schemeClr val="accent6"/>
                </a:solidFill>
                <a:latin typeface="Calibri"/>
                <a:cs typeface="Calibri"/>
              </a:rPr>
              <a:t>12%</a:t>
            </a:r>
            <a:endParaRPr lang="en-AU" altLang="en-US" sz="3600" baseline="30000" dirty="0">
              <a:solidFill>
                <a:schemeClr val="accent6"/>
              </a:solidFill>
              <a:latin typeface="Calibri"/>
              <a:cs typeface="Calibri"/>
            </a:endParaRPr>
          </a:p>
          <a:p>
            <a:pPr eaLnBrk="1" hangingPunct="1"/>
            <a:r>
              <a:rPr lang="en-AU" altLang="en-US" sz="2000" dirty="0">
                <a:solidFill>
                  <a:srgbClr val="4C9BDB"/>
                </a:solidFill>
                <a:latin typeface="Calibri"/>
                <a:cs typeface="Calibri"/>
              </a:rPr>
              <a:t>4.8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baseline="30000" dirty="0">
              <a:solidFill>
                <a:srgbClr val="4C9BDB"/>
              </a:solidFill>
              <a:latin typeface="Calibri"/>
              <a:cs typeface="Calibri"/>
            </a:endParaRPr>
          </a:p>
        </p:txBody>
      </p:sp>
      <p:sp>
        <p:nvSpPr>
          <p:cNvPr id="18" name="Text Box 16"/>
          <p:cNvSpPr txBox="1">
            <a:spLocks noChangeArrowheads="1"/>
          </p:cNvSpPr>
          <p:nvPr/>
        </p:nvSpPr>
        <p:spPr bwMode="auto">
          <a:xfrm>
            <a:off x="4751360" y="1556414"/>
            <a:ext cx="1639744"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2000" dirty="0">
                <a:solidFill>
                  <a:srgbClr val="4C9BDB"/>
                </a:solidFill>
                <a:latin typeface="Calibri"/>
                <a:cs typeface="Calibri"/>
              </a:rPr>
              <a:t>17.2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/yr</a:t>
            </a:r>
            <a:endParaRPr lang="en-AU" altLang="en-US" sz="2000" baseline="30000" dirty="0">
              <a:solidFill>
                <a:srgbClr val="4C9BDB"/>
              </a:solidFill>
              <a:latin typeface="Calibri"/>
              <a:cs typeface="Calibri"/>
            </a:endParaRPr>
          </a:p>
          <a:p>
            <a:pPr algn="r" eaLnBrk="1" hangingPunct="1"/>
            <a:r>
              <a:rPr lang="en-AU" altLang="en-US" sz="3600" dirty="0">
                <a:solidFill>
                  <a:schemeClr val="accent6"/>
                </a:solidFill>
                <a:latin typeface="Calibri"/>
                <a:cs typeface="Calibri"/>
              </a:rPr>
              <a:t>46%</a:t>
            </a:r>
          </a:p>
        </p:txBody>
      </p:sp>
      <p:pic>
        <p:nvPicPr>
          <p:cNvPr id="21" name="Picture 25"/>
          <p:cNvPicPr>
            <a:picLocks noChangeAspect="1" noChangeArrowheads="1"/>
          </p:cNvPicPr>
          <p:nvPr/>
        </p:nvPicPr>
        <p:blipFill rotWithShape="1">
          <a:blip r:embed="rId13">
            <a:extLst>
              <a:ext uri="{28A0092B-C50C-407E-A947-70E740481C1C}">
                <a14:useLocalDpi xmlns:a14="http://schemas.microsoft.com/office/drawing/2010/main" val="0"/>
              </a:ext>
            </a:extLst>
          </a:blip>
          <a:srcRect b="14054"/>
          <a:stretch/>
        </p:blipFill>
        <p:spPr bwMode="auto">
          <a:xfrm>
            <a:off x="6396422" y="4273003"/>
            <a:ext cx="2458742" cy="138484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19" name="Text Box 8"/>
          <p:cNvSpPr txBox="1">
            <a:spLocks noChangeArrowheads="1"/>
          </p:cNvSpPr>
          <p:nvPr/>
        </p:nvSpPr>
        <p:spPr bwMode="auto">
          <a:xfrm>
            <a:off x="3285521" y="980425"/>
            <a:ext cx="225702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AU" altLang="en-US" sz="2400" b="1">
                <a:solidFill>
                  <a:srgbClr val="4C9BDB"/>
                </a:solidFill>
                <a:latin typeface="Calibri"/>
                <a:cs typeface="Calibri"/>
              </a:rPr>
              <a:t>Sources  =  Sinks</a:t>
            </a:r>
            <a:endParaRPr lang="en-AU" altLang="en-US" sz="2400" b="1" baseline="30000" dirty="0">
              <a:solidFill>
                <a:srgbClr val="4C9BDB"/>
              </a:solidFill>
              <a:latin typeface="Calibri"/>
              <a:cs typeface="Calibri"/>
            </a:endParaRPr>
          </a:p>
        </p:txBody>
      </p:sp>
      <p:sp>
        <p:nvSpPr>
          <p:cNvPr id="22" name="Text Box 12"/>
          <p:cNvSpPr txBox="1">
            <a:spLocks noChangeArrowheads="1"/>
          </p:cNvSpPr>
          <p:nvPr/>
        </p:nvSpPr>
        <p:spPr bwMode="auto">
          <a:xfrm>
            <a:off x="3892784" y="5854046"/>
            <a:ext cx="1345559" cy="677108"/>
          </a:xfrm>
          <a:prstGeom prst="rect">
            <a:avLst/>
          </a:prstGeom>
          <a:noFill/>
          <a:ln>
            <a:solidFill>
              <a:schemeClr val="tx1"/>
            </a:solidFill>
          </a:ln>
          <a:effectLs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AU" altLang="en-US" sz="2400" dirty="0">
                <a:solidFill>
                  <a:schemeClr val="accent6"/>
                </a:solidFill>
                <a:latin typeface="Calibri"/>
                <a:cs typeface="Calibri"/>
              </a:rPr>
              <a:t>6%</a:t>
            </a:r>
          </a:p>
          <a:p>
            <a:pPr algn="ctr" eaLnBrk="1" hangingPunct="1"/>
            <a:r>
              <a:rPr lang="en-AU" altLang="en-US" sz="1400" dirty="0">
                <a:solidFill>
                  <a:srgbClr val="4C9BDB"/>
                </a:solidFill>
                <a:latin typeface="Calibri"/>
                <a:cs typeface="Calibri"/>
              </a:rPr>
              <a:t>2.2 GtCO</a:t>
            </a:r>
            <a:r>
              <a:rPr lang="en-AU" altLang="en-US" sz="1400" baseline="-25000" dirty="0">
                <a:solidFill>
                  <a:srgbClr val="4C9BDB"/>
                </a:solidFill>
                <a:latin typeface="Calibri"/>
                <a:cs typeface="Calibri"/>
              </a:rPr>
              <a:t>2</a:t>
            </a:r>
            <a:r>
              <a:rPr lang="en-AU" altLang="en-US" sz="1400" dirty="0">
                <a:solidFill>
                  <a:srgbClr val="4C9BDB"/>
                </a:solidFill>
                <a:latin typeface="Calibri"/>
                <a:cs typeface="Calibri"/>
              </a:rPr>
              <a:t>/</a:t>
            </a:r>
            <a:r>
              <a:rPr lang="en-AU" altLang="en-US" sz="1400" dirty="0" err="1">
                <a:solidFill>
                  <a:srgbClr val="4C9BDB"/>
                </a:solidFill>
                <a:latin typeface="Calibri"/>
                <a:cs typeface="Calibri"/>
              </a:rPr>
              <a:t>yr</a:t>
            </a:r>
            <a:endParaRPr lang="en-AU" altLang="en-US" sz="1400" baseline="30000" dirty="0">
              <a:solidFill>
                <a:srgbClr val="4C9BDB"/>
              </a:solidFill>
              <a:latin typeface="Calibri"/>
              <a:cs typeface="Calibri"/>
            </a:endParaRPr>
          </a:p>
        </p:txBody>
      </p:sp>
      <p:sp>
        <p:nvSpPr>
          <p:cNvPr id="3" name="Rectangle 2"/>
          <p:cNvSpPr/>
          <p:nvPr/>
        </p:nvSpPr>
        <p:spPr>
          <a:xfrm>
            <a:off x="95968" y="5935930"/>
            <a:ext cx="3796816" cy="553998"/>
          </a:xfrm>
          <a:prstGeom prst="rect">
            <a:avLst/>
          </a:prstGeom>
        </p:spPr>
        <p:txBody>
          <a:bodyPr wrap="square">
            <a:spAutoFit/>
          </a:bodyPr>
          <a:lstStyle/>
          <a:p>
            <a:pPr algn="r"/>
            <a:r>
              <a:rPr lang="en-AU" altLang="en-US" dirty="0">
                <a:cs typeface="Calibri"/>
              </a:rPr>
              <a:t>Budget Imbalance: </a:t>
            </a:r>
            <a:br>
              <a:rPr lang="en-AU" altLang="en-US" dirty="0">
                <a:cs typeface="Calibri"/>
              </a:rPr>
            </a:br>
            <a:r>
              <a:rPr lang="en-AU" altLang="en-US" sz="1200" dirty="0">
                <a:cs typeface="Calibri"/>
              </a:rPr>
              <a:t>(the difference between estimated sources &amp; sinks)</a:t>
            </a:r>
          </a:p>
        </p:txBody>
      </p:sp>
    </p:spTree>
    <p:extLst>
      <p:ext uri="{BB962C8B-B14F-4D97-AF65-F5344CB8AC3E}">
        <p14:creationId xmlns:p14="http://schemas.microsoft.com/office/powerpoint/2010/main" val="63792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noProof="0" dirty="0">
                <a:ea typeface="ＭＳ Ｐゴシック" pitchFamily="34" charset="-128"/>
              </a:rPr>
              <a:t>Global carbon budget</a:t>
            </a:r>
          </a:p>
        </p:txBody>
      </p:sp>
      <p:sp>
        <p:nvSpPr>
          <p:cNvPr id="3" name="Text Placeholder 2"/>
          <p:cNvSpPr>
            <a:spLocks noGrp="1"/>
          </p:cNvSpPr>
          <p:nvPr>
            <p:ph type="body" sz="quarter" idx="10"/>
          </p:nvPr>
        </p:nvSpPr>
        <p:spPr/>
        <p:txBody>
          <a:bodyPr rtlCol="0">
            <a:normAutofit fontScale="92500"/>
          </a:bodyPr>
          <a:lstStyle/>
          <a:p>
            <a:pPr>
              <a:defRPr/>
            </a:pPr>
            <a:r>
              <a:rPr lang="en-GB" noProof="0" dirty="0"/>
              <a:t>Carbon emissions are partitioned among the atmosphere</a:t>
            </a:r>
            <a:r>
              <a:rPr lang="en-GB" noProof="0" dirty="0">
                <a:ea typeface="ＭＳ Ｐゴシック" pitchFamily="34" charset="-128"/>
              </a:rPr>
              <a:t> and </a:t>
            </a:r>
            <a:r>
              <a:rPr lang="en-GB" noProof="0" dirty="0"/>
              <a:t>carbon sinks on land and in the ocean</a:t>
            </a:r>
            <a:br>
              <a:rPr lang="en-GB" noProof="0" dirty="0"/>
            </a:br>
            <a:r>
              <a:rPr lang="en-GB" noProof="0" dirty="0"/>
              <a:t>The “imbalance” between total emissions and total sinks reflects the gap in our understanding </a:t>
            </a:r>
            <a:endParaRPr lang="en-GB" altLang="en-US" noProof="0" dirty="0">
              <a:ea typeface="ＭＳ Ｐゴシック" pitchFamily="34" charset="-128"/>
            </a:endParaRPr>
          </a:p>
        </p:txBody>
      </p:sp>
      <p:sp>
        <p:nvSpPr>
          <p:cNvPr id="22532" name="Text Placeholder 4"/>
          <p:cNvSpPr>
            <a:spLocks noGrp="1"/>
          </p:cNvSpPr>
          <p:nvPr>
            <p:ph type="body" sz="quarter" idx="12"/>
          </p:nvPr>
        </p:nvSpPr>
        <p:spPr/>
        <p:txBody>
          <a:bodyPr/>
          <a:lstStyle/>
          <a:p>
            <a:pPr>
              <a:spcBef>
                <a:spcPts val="0"/>
              </a:spcBef>
            </a:pPr>
            <a:r>
              <a:rPr lang="en-GB" altLang="en-US" dirty="0">
                <a:ea typeface="ＭＳ Ｐゴシック" pitchFamily="34" charset="-128"/>
              </a:rPr>
              <a:t>Source: </a:t>
            </a:r>
            <a:r>
              <a:rPr lang="en-GB" altLang="en-US" dirty="0">
                <a:ea typeface="ＭＳ Ｐゴシック" pitchFamily="34" charset="-128"/>
                <a:hlinkClick r:id="rId3"/>
              </a:rPr>
              <a:t>CDIAC</a:t>
            </a:r>
            <a:r>
              <a:rPr lang="en-GB" altLang="en-US" dirty="0">
                <a:ea typeface="ＭＳ Ｐゴシック" pitchFamily="34" charset="-128"/>
              </a:rPr>
              <a:t>; </a:t>
            </a:r>
            <a:r>
              <a:rPr lang="en-GB" altLang="en-US" dirty="0">
                <a:ea typeface="ＭＳ Ｐゴシック" pitchFamily="34" charset="-128"/>
                <a:hlinkClick r:id="rId4"/>
              </a:rPr>
              <a:t>NOAA-ESRL</a:t>
            </a:r>
            <a:r>
              <a:rPr lang="en-GB" altLang="en-US" dirty="0">
                <a:ea typeface="ＭＳ Ｐゴシック" pitchFamily="34" charset="-128"/>
              </a:rPr>
              <a:t>; </a:t>
            </a:r>
            <a:r>
              <a:rPr lang="en-GB" altLang="en-US" dirty="0">
                <a:ea typeface="ＭＳ Ｐゴシック" pitchFamily="34" charset="-128"/>
                <a:hlinkClick r:id="rId5"/>
              </a:rPr>
              <a:t>Houghton and </a:t>
            </a:r>
            <a:r>
              <a:rPr lang="en-GB" altLang="en-US" dirty="0" err="1">
                <a:ea typeface="ＭＳ Ｐゴシック" pitchFamily="34" charset="-128"/>
                <a:hlinkClick r:id="rId5"/>
              </a:rPr>
              <a:t>Nassikas</a:t>
            </a:r>
            <a:r>
              <a:rPr lang="en-GB" altLang="en-US" dirty="0">
                <a:ea typeface="ＭＳ Ｐゴシック" pitchFamily="34" charset="-128"/>
                <a:hlinkClick r:id="rId5"/>
              </a:rPr>
              <a:t> 2017</a:t>
            </a:r>
            <a:r>
              <a:rPr lang="en-GB" altLang="en-US" dirty="0">
                <a:ea typeface="ＭＳ Ｐゴシック" pitchFamily="34" charset="-128"/>
              </a:rPr>
              <a:t>; </a:t>
            </a:r>
            <a:r>
              <a:rPr lang="en-GB" altLang="en-US" dirty="0" err="1">
                <a:ea typeface="ＭＳ Ｐゴシック" pitchFamily="34" charset="-128"/>
                <a:hlinkClick r:id="rId6"/>
              </a:rPr>
              <a:t>Hansis</a:t>
            </a:r>
            <a:r>
              <a:rPr lang="en-GB" altLang="en-US" dirty="0">
                <a:ea typeface="ＭＳ Ｐゴシック" pitchFamily="34" charset="-128"/>
                <a:hlinkClick r:id="rId6"/>
              </a:rPr>
              <a:t> et al 2015</a:t>
            </a:r>
            <a:r>
              <a:rPr lang="en-GB" altLang="en-US" dirty="0">
                <a:ea typeface="ＭＳ Ｐゴシック" pitchFamily="34" charset="-128"/>
              </a:rPr>
              <a:t>; </a:t>
            </a:r>
            <a:r>
              <a:rPr lang="en-GB" altLang="en-US" dirty="0">
                <a:ea typeface="ＭＳ Ｐゴシック" pitchFamily="34" charset="-128"/>
                <a:hlinkClick r:id="rId7"/>
              </a:rPr>
              <a:t>Joos et al 2013</a:t>
            </a:r>
            <a:r>
              <a:rPr lang="en-GB" altLang="en-US" dirty="0">
                <a:ea typeface="ＭＳ Ｐゴシック" pitchFamily="34" charset="-128"/>
              </a:rPr>
              <a:t>;</a:t>
            </a:r>
            <a:br>
              <a:rPr lang="en-GB" altLang="en-US" dirty="0">
                <a:ea typeface="ＭＳ Ｐゴシック" pitchFamily="34" charset="-128"/>
              </a:rPr>
            </a:br>
            <a:r>
              <a:rPr lang="en-GB" altLang="en-US" dirty="0" err="1">
                <a:ea typeface="ＭＳ Ｐゴシック" pitchFamily="34" charset="-128"/>
                <a:hlinkClick r:id="rId8"/>
              </a:rPr>
              <a:t>Khatiwala</a:t>
            </a:r>
            <a:r>
              <a:rPr lang="en-GB" altLang="en-US" dirty="0">
                <a:ea typeface="ＭＳ Ｐゴシック" pitchFamily="34" charset="-128"/>
                <a:hlinkClick r:id="rId8"/>
              </a:rPr>
              <a:t> et al. 2013</a:t>
            </a:r>
            <a:r>
              <a:rPr lang="en-GB" altLang="en-US" dirty="0">
                <a:ea typeface="ＭＳ Ｐゴシック" pitchFamily="34" charset="-128"/>
              </a:rPr>
              <a:t>; </a:t>
            </a:r>
            <a:r>
              <a:rPr lang="en-GB" altLang="en-US" dirty="0" err="1">
                <a:ea typeface="ＭＳ Ｐゴシック" pitchFamily="34" charset="-128"/>
                <a:hlinkClick r:id="rId9"/>
              </a:rPr>
              <a:t>DeVries</a:t>
            </a:r>
            <a:r>
              <a:rPr lang="en-GB" altLang="en-US" dirty="0">
                <a:ea typeface="ＭＳ Ｐゴシック" pitchFamily="34" charset="-128"/>
                <a:hlinkClick r:id="rId9"/>
              </a:rPr>
              <a:t> 2014</a:t>
            </a:r>
            <a:r>
              <a:rPr lang="en-GB" altLang="en-US" dirty="0">
                <a:ea typeface="ＭＳ Ｐゴシック" pitchFamily="34" charset="-128"/>
              </a:rPr>
              <a:t>; </a:t>
            </a:r>
            <a:r>
              <a:rPr lang="en-GB" altLang="en-US" dirty="0">
                <a:ea typeface="ＭＳ Ｐゴシック" pitchFamily="34" charset="-128"/>
                <a:hlinkClick r:id="rId10"/>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dirty="0">
                <a:ea typeface="ＭＳ Ｐゴシック" pitchFamily="34" charset="-128"/>
                <a:hlinkClick r:id="rId11"/>
              </a:rPr>
              <a:t>Global Carbon Budget 2017</a:t>
            </a:r>
            <a:endParaRPr lang="en-GB" altLang="en-US" dirty="0">
              <a:ea typeface="ＭＳ Ｐゴシック" pitchFamily="34" charset="-128"/>
            </a:endParaRPr>
          </a:p>
        </p:txBody>
      </p:sp>
      <p:pic>
        <p:nvPicPr>
          <p:cNvPr id="6" name="Picture Placeholder 5"/>
          <p:cNvPicPr>
            <a:picLocks noGrp="1" noChangeAspect="1"/>
          </p:cNvPicPr>
          <p:nvPr>
            <p:ph type="pic" sz="quarter" idx="11"/>
          </p:nvPr>
        </p:nvPicPr>
        <p:blipFill>
          <a:blip r:embed="rId12">
            <a:extLst>
              <a:ext uri="{28A0092B-C50C-407E-A947-70E740481C1C}">
                <a14:useLocalDpi xmlns:a14="http://schemas.microsoft.com/office/drawing/2010/main" val="0"/>
              </a:ext>
            </a:extLst>
          </a:blip>
          <a:stretch>
            <a:fillRect/>
          </a:stretch>
        </p:blipFill>
        <p:spPr>
          <a:xfrm>
            <a:off x="1074671" y="1440005"/>
            <a:ext cx="7011031" cy="4679998"/>
          </a:xfrm>
        </p:spPr>
      </p:pic>
    </p:spTree>
    <p:extLst>
      <p:ext uri="{BB962C8B-B14F-4D97-AF65-F5344CB8AC3E}">
        <p14:creationId xmlns:p14="http://schemas.microsoft.com/office/powerpoint/2010/main" val="955003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79999"/>
          </a:xfrm>
        </p:spPr>
      </p:pic>
      <p:sp>
        <p:nvSpPr>
          <p:cNvPr id="2" name="Title 1"/>
          <p:cNvSpPr>
            <a:spLocks noGrp="1"/>
          </p:cNvSpPr>
          <p:nvPr>
            <p:ph type="title"/>
          </p:nvPr>
        </p:nvSpPr>
        <p:spPr/>
        <p:txBody>
          <a:bodyPr>
            <a:normAutofit/>
          </a:bodyPr>
          <a:lstStyle/>
          <a:p>
            <a:r>
              <a:rPr lang="en-GB" noProof="0" dirty="0"/>
              <a:t>Changes in the budget over time</a:t>
            </a:r>
          </a:p>
        </p:txBody>
      </p:sp>
      <p:sp>
        <p:nvSpPr>
          <p:cNvPr id="3" name="Text Placeholder 2"/>
          <p:cNvSpPr>
            <a:spLocks noGrp="1"/>
          </p:cNvSpPr>
          <p:nvPr>
            <p:ph type="body" sz="quarter" idx="10"/>
          </p:nvPr>
        </p:nvSpPr>
        <p:spPr/>
        <p:txBody>
          <a:bodyPr>
            <a:normAutofit/>
          </a:bodyPr>
          <a:lstStyle/>
          <a:p>
            <a:r>
              <a:rPr lang="en-GB" altLang="en-US" noProof="0" dirty="0">
                <a:ea typeface="ＭＳ Ｐゴシック" pitchFamily="34" charset="-128"/>
              </a:rPr>
              <a:t>The sinks have continued to grow with increasing emissions, but climate change will affect</a:t>
            </a:r>
            <a:br>
              <a:rPr lang="en-GB" altLang="en-US" noProof="0" dirty="0">
                <a:ea typeface="ＭＳ Ｐゴシック" pitchFamily="34" charset="-128"/>
              </a:rPr>
            </a:br>
            <a:r>
              <a:rPr lang="en-GB" altLang="en-US" noProof="0" dirty="0">
                <a:ea typeface="ＭＳ Ｐゴシック" pitchFamily="34" charset="-128"/>
              </a:rPr>
              <a:t>carbon cycle processes in a way that will exacerbate the increase of CO</a:t>
            </a:r>
            <a:r>
              <a:rPr lang="en-GB" altLang="en-US" baseline="-25000" noProof="0" dirty="0">
                <a:ea typeface="ＭＳ Ｐゴシック" pitchFamily="34" charset="-128"/>
              </a:rPr>
              <a:t>2</a:t>
            </a:r>
            <a:r>
              <a:rPr lang="en-GB" altLang="en-US" noProof="0" dirty="0">
                <a:ea typeface="ＭＳ Ｐゴシック" pitchFamily="34" charset="-128"/>
              </a:rPr>
              <a:t> in the atmosphere</a:t>
            </a:r>
          </a:p>
        </p:txBody>
      </p:sp>
      <p:sp>
        <p:nvSpPr>
          <p:cNvPr id="5" name="Text Placeholder 4"/>
          <p:cNvSpPr>
            <a:spLocks noGrp="1"/>
          </p:cNvSpPr>
          <p:nvPr>
            <p:ph type="body" sz="quarter" idx="12"/>
          </p:nvPr>
        </p:nvSpPr>
        <p:spPr>
          <a:xfrm>
            <a:off x="-77638" y="5692800"/>
            <a:ext cx="9208758" cy="1077321"/>
          </a:xfrm>
        </p:spPr>
        <p:txBody>
          <a:bodyPr>
            <a:normAutofit fontScale="92500" lnSpcReduction="10000"/>
          </a:bodyPr>
          <a:lstStyle/>
          <a:p>
            <a:pPr>
              <a:spcBef>
                <a:spcPts val="0"/>
              </a:spcBef>
            </a:pPr>
            <a:endParaRPr lang="en-GB" altLang="en-US" dirty="0">
              <a:ea typeface="ＭＳ Ｐゴシック" pitchFamily="34" charset="-128"/>
            </a:endParaRPr>
          </a:p>
          <a:p>
            <a:pPr>
              <a:spcBef>
                <a:spcPts val="0"/>
              </a:spcBef>
            </a:pPr>
            <a:endParaRPr lang="en-GB" altLang="en-US" dirty="0">
              <a:ea typeface="ＭＳ Ｐゴシック" pitchFamily="34" charset="-128"/>
            </a:endParaRPr>
          </a:p>
          <a:p>
            <a:pPr>
              <a:spcBef>
                <a:spcPts val="0"/>
              </a:spcBef>
            </a:pPr>
            <a:r>
              <a:rPr lang="en-GB" altLang="en-US" dirty="0">
                <a:ea typeface="ＭＳ Ｐゴシック" pitchFamily="34" charset="-128"/>
              </a:rPr>
              <a:t>The budget imbalance is the total emissions minus the estimated growth in the atmosphere, land and ocean. </a:t>
            </a:r>
          </a:p>
          <a:p>
            <a:pPr>
              <a:spcBef>
                <a:spcPts val="0"/>
              </a:spcBef>
            </a:pPr>
            <a:r>
              <a:rPr lang="en-GB" altLang="en-US" dirty="0">
                <a:ea typeface="ＭＳ Ｐゴシック" pitchFamily="34" charset="-128"/>
              </a:rPr>
              <a:t>It reflects the limits of our understanding of the carbon cycle. </a:t>
            </a:r>
          </a:p>
          <a:p>
            <a:pPr>
              <a:spcBef>
                <a:spcPts val="0"/>
              </a:spcBef>
            </a:pPr>
            <a:r>
              <a:rPr lang="en-GB" altLang="en-US" dirty="0">
                <a:ea typeface="ＭＳ Ｐゴシック" pitchFamily="34" charset="-128"/>
              </a:rPr>
              <a:t>Source: </a:t>
            </a:r>
            <a:r>
              <a:rPr lang="en-GB" altLang="en-US" dirty="0">
                <a:ea typeface="ＭＳ Ｐゴシック" pitchFamily="34" charset="-128"/>
                <a:hlinkClick r:id="rId4"/>
              </a:rPr>
              <a:t>CDIAC</a:t>
            </a:r>
            <a:r>
              <a:rPr lang="en-GB" altLang="en-US" dirty="0">
                <a:ea typeface="ＭＳ Ｐゴシック" pitchFamily="34" charset="-128"/>
              </a:rPr>
              <a:t>; </a:t>
            </a:r>
            <a:r>
              <a:rPr lang="en-GB" altLang="en-US" dirty="0">
                <a:ea typeface="ＭＳ Ｐゴシック" pitchFamily="34" charset="-128"/>
                <a:hlinkClick r:id="rId5"/>
              </a:rPr>
              <a:t>NOAA-ESRL</a:t>
            </a:r>
            <a:r>
              <a:rPr lang="en-GB" altLang="en-US" dirty="0">
                <a:ea typeface="ＭＳ Ｐゴシック" pitchFamily="34" charset="-128"/>
              </a:rPr>
              <a:t>; </a:t>
            </a:r>
            <a:r>
              <a:rPr lang="en-GB" altLang="en-US" dirty="0">
                <a:ea typeface="ＭＳ Ｐゴシック" pitchFamily="34" charset="-128"/>
                <a:hlinkClick r:id="rId6"/>
              </a:rPr>
              <a:t>Houghton and </a:t>
            </a:r>
            <a:r>
              <a:rPr lang="en-GB" altLang="en-US" dirty="0" err="1">
                <a:ea typeface="ＭＳ Ｐゴシック" pitchFamily="34" charset="-128"/>
                <a:hlinkClick r:id="rId6"/>
              </a:rPr>
              <a:t>Nassikas</a:t>
            </a:r>
            <a:r>
              <a:rPr lang="en-GB" altLang="en-US" dirty="0">
                <a:ea typeface="ＭＳ Ｐゴシック" pitchFamily="34" charset="-128"/>
                <a:hlinkClick r:id="rId6"/>
              </a:rPr>
              <a:t> 2017</a:t>
            </a:r>
            <a:r>
              <a:rPr lang="en-GB" altLang="en-US" dirty="0">
                <a:ea typeface="ＭＳ Ｐゴシック" pitchFamily="34" charset="-128"/>
              </a:rPr>
              <a:t>; </a:t>
            </a:r>
            <a:r>
              <a:rPr lang="en-GB" altLang="en-US" dirty="0" err="1">
                <a:ea typeface="ＭＳ Ｐゴシック" pitchFamily="34" charset="-128"/>
                <a:hlinkClick r:id="rId7"/>
              </a:rPr>
              <a:t>Hansis</a:t>
            </a:r>
            <a:r>
              <a:rPr lang="en-GB" altLang="en-US" dirty="0">
                <a:ea typeface="ＭＳ Ｐゴシック" pitchFamily="34" charset="-128"/>
                <a:hlinkClick r:id="rId7"/>
              </a:rPr>
              <a:t> et al 2015</a:t>
            </a:r>
            <a:r>
              <a:rPr lang="en-GB" altLang="en-US" dirty="0">
                <a:ea typeface="ＭＳ Ｐゴシック" pitchFamily="34" charset="-128"/>
              </a:rPr>
              <a:t>; </a:t>
            </a:r>
            <a:r>
              <a:rPr lang="en-GB" altLang="en-US" dirty="0">
                <a:ea typeface="ＭＳ Ｐゴシック" pitchFamily="34" charset="-128"/>
                <a:hlinkClick r:id="rId8"/>
              </a:rPr>
              <a:t>Le Quéré et al 2017</a:t>
            </a:r>
            <a:r>
              <a:rPr lang="en-GB" altLang="en-US" noProof="0" dirty="0">
                <a:ea typeface="ＭＳ Ｐゴシック" pitchFamily="34" charset="-128"/>
              </a:rPr>
              <a:t>; </a:t>
            </a:r>
            <a:r>
              <a:rPr lang="en-GB" altLang="en-US" noProof="0" dirty="0">
                <a:ea typeface="ＭＳ Ｐゴシック" pitchFamily="34" charset="-128"/>
                <a:hlinkClick r:id="rId9"/>
              </a:rPr>
              <a:t>Global Carbon Budget 2017</a:t>
            </a:r>
            <a:endParaRPr lang="en-GB" altLang="en-US" noProof="0" dirty="0">
              <a:ea typeface="ＭＳ Ｐゴシック" pitchFamily="34" charset="-128"/>
            </a:endParaRPr>
          </a:p>
        </p:txBody>
      </p:sp>
      <p:pic>
        <p:nvPicPr>
          <p:cNvPr id="7" name="Picture 2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8374" y="4120254"/>
            <a:ext cx="1354846" cy="88330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 name="Picture 23"/>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7934" y="2290915"/>
            <a:ext cx="1353600" cy="885812"/>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2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7652448" y="4692516"/>
            <a:ext cx="1353600" cy="935822"/>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 name="Picture 2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7654286" y="1762492"/>
            <a:ext cx="1353600" cy="887989"/>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1" name="Picture 25"/>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7651913" y="3244355"/>
            <a:ext cx="1353600" cy="887068"/>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714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Atmospheric concentration</a:t>
            </a:r>
          </a:p>
        </p:txBody>
      </p:sp>
      <p:sp>
        <p:nvSpPr>
          <p:cNvPr id="3" name="Text Placeholder 2"/>
          <p:cNvSpPr>
            <a:spLocks noGrp="1"/>
          </p:cNvSpPr>
          <p:nvPr>
            <p:ph type="body" sz="quarter" idx="10"/>
          </p:nvPr>
        </p:nvSpPr>
        <p:spPr/>
        <p:txBody>
          <a:bodyPr>
            <a:normAutofit fontScale="92500"/>
          </a:bodyPr>
          <a:lstStyle/>
          <a:p>
            <a:r>
              <a:rPr lang="en-GB" noProof="0" dirty="0"/>
              <a:t>The atmospheric concentration growth rate has shown a steady increase</a:t>
            </a:r>
            <a:br>
              <a:rPr lang="en-GB" noProof="0" dirty="0"/>
            </a:br>
            <a:r>
              <a:rPr lang="en-GB" noProof="0" dirty="0"/>
              <a:t>The high growth in 1987, 1998, &amp; 2015-16 reflect a strong </a:t>
            </a:r>
            <a:r>
              <a:rPr lang="en-GB" dirty="0"/>
              <a:t>El Niño</a:t>
            </a:r>
            <a:r>
              <a:rPr lang="en-GB" noProof="0" dirty="0"/>
              <a:t>, which weakens the land sink</a:t>
            </a:r>
          </a:p>
        </p:txBody>
      </p:sp>
      <p:sp>
        <p:nvSpPr>
          <p:cNvPr id="5" name="Text Placeholder 4"/>
          <p:cNvSpPr>
            <a:spLocks noGrp="1"/>
          </p:cNvSpPr>
          <p:nvPr>
            <p:ph type="body" sz="quarter" idx="12"/>
          </p:nvPr>
        </p:nvSpPr>
        <p:spPr/>
        <p:txBody>
          <a:bodyPr>
            <a:normAutofit/>
          </a:bodyPr>
          <a:lstStyle/>
          <a:p>
            <a:r>
              <a:rPr lang="en-GB" altLang="en-US" dirty="0">
                <a:ea typeface="ＭＳ Ｐゴシック" pitchFamily="34" charset="-128"/>
              </a:rPr>
              <a:t>Source: </a:t>
            </a:r>
            <a:r>
              <a:rPr lang="en-GB" altLang="en-US" dirty="0">
                <a:ea typeface="ＭＳ Ｐゴシック" pitchFamily="34" charset="-128"/>
                <a:hlinkClick r:id="rId3"/>
              </a:rPr>
              <a:t>NOAA-ESRL</a:t>
            </a:r>
            <a:r>
              <a:rPr lang="en-GB" altLang="en-US" dirty="0">
                <a:ea typeface="ＭＳ Ｐゴシック" pitchFamily="34" charset="-128"/>
              </a:rPr>
              <a:t>; </a:t>
            </a:r>
            <a:r>
              <a:rPr lang="en-GB" altLang="en-US" dirty="0">
                <a:ea typeface="ＭＳ Ｐゴシック" pitchFamily="34" charset="-128"/>
                <a:hlinkClick r:id="rId4"/>
              </a:rPr>
              <a:t>Global Carbon Budget 2017</a:t>
            </a:r>
            <a:r>
              <a:rPr lang="en-GB" altLang="en-US" dirty="0">
                <a:ea typeface="ＭＳ Ｐゴシック" pitchFamily="34" charset="-128"/>
              </a:rPr>
              <a:t> </a:t>
            </a:r>
          </a:p>
        </p:txBody>
      </p:sp>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1074670" y="1440000"/>
            <a:ext cx="7011034" cy="4679999"/>
          </a:xfrm>
        </p:spPr>
      </p:pic>
    </p:spTree>
    <p:extLst>
      <p:ext uri="{BB962C8B-B14F-4D97-AF65-F5344CB8AC3E}">
        <p14:creationId xmlns:p14="http://schemas.microsoft.com/office/powerpoint/2010/main" val="1635222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79999"/>
          </a:xfrm>
        </p:spPr>
      </p:pic>
      <p:sp>
        <p:nvSpPr>
          <p:cNvPr id="2" name="Title 1"/>
          <p:cNvSpPr>
            <a:spLocks noGrp="1"/>
          </p:cNvSpPr>
          <p:nvPr>
            <p:ph type="title"/>
          </p:nvPr>
        </p:nvSpPr>
        <p:spPr/>
        <p:txBody>
          <a:bodyPr/>
          <a:lstStyle/>
          <a:p>
            <a:r>
              <a:rPr lang="en-GB" noProof="0" dirty="0"/>
              <a:t>Ocean sink</a:t>
            </a:r>
          </a:p>
        </p:txBody>
      </p:sp>
      <p:sp>
        <p:nvSpPr>
          <p:cNvPr id="3" name="Text Placeholder 2"/>
          <p:cNvSpPr>
            <a:spLocks noGrp="1"/>
          </p:cNvSpPr>
          <p:nvPr>
            <p:ph type="body" sz="quarter" idx="10"/>
          </p:nvPr>
        </p:nvSpPr>
        <p:spPr/>
        <p:txBody>
          <a:bodyPr>
            <a:normAutofit/>
          </a:bodyPr>
          <a:lstStyle/>
          <a:p>
            <a:r>
              <a:rPr lang="en-GB" noProof="0" dirty="0"/>
              <a:t>The ocean carbon sink continues to increase</a:t>
            </a:r>
            <a:br>
              <a:rPr lang="en-GB" noProof="0" dirty="0"/>
            </a:br>
            <a:r>
              <a:rPr lang="en-GB" dirty="0"/>
              <a:t>8</a:t>
            </a:r>
            <a:r>
              <a:rPr lang="en-GB" altLang="en-US" noProof="0" dirty="0"/>
              <a:t>.7±2 GtCO</a:t>
            </a:r>
            <a:r>
              <a:rPr lang="en-GB" altLang="en-US" baseline="-25000" noProof="0" dirty="0"/>
              <a:t>2</a:t>
            </a:r>
            <a:r>
              <a:rPr lang="en-GB" altLang="en-US" noProof="0" dirty="0"/>
              <a:t>/</a:t>
            </a:r>
            <a:r>
              <a:rPr lang="en-GB" altLang="en-US" noProof="0" dirty="0" err="1"/>
              <a:t>yr</a:t>
            </a:r>
            <a:r>
              <a:rPr lang="en-GB" altLang="en-US" noProof="0" dirty="0"/>
              <a:t> for 2007–2016 and </a:t>
            </a:r>
            <a:r>
              <a:rPr lang="en-GB" altLang="en-US" dirty="0"/>
              <a:t>9</a:t>
            </a:r>
            <a:r>
              <a:rPr lang="en-GB" altLang="en-US" noProof="0" dirty="0"/>
              <a:t>.6±2 GtCO</a:t>
            </a:r>
            <a:r>
              <a:rPr lang="en-GB" altLang="en-US" baseline="-25000" noProof="0" dirty="0"/>
              <a:t>2</a:t>
            </a:r>
            <a:r>
              <a:rPr lang="en-GB" altLang="en-US" noProof="0" dirty="0"/>
              <a:t>/</a:t>
            </a:r>
            <a:r>
              <a:rPr lang="en-GB" altLang="en-US" noProof="0" dirty="0" err="1"/>
              <a:t>yr</a:t>
            </a:r>
            <a:r>
              <a:rPr lang="en-GB" altLang="en-US" noProof="0" dirty="0"/>
              <a:t> in 2016</a:t>
            </a:r>
            <a:endParaRPr lang="en-GB" altLang="en-US" baseline="30000" noProof="0" dirty="0"/>
          </a:p>
        </p:txBody>
      </p:sp>
      <p:sp>
        <p:nvSpPr>
          <p:cNvPr id="5" name="Text Placeholder 4"/>
          <p:cNvSpPr>
            <a:spLocks noGrp="1"/>
          </p:cNvSpPr>
          <p:nvPr>
            <p:ph type="body" sz="quarter" idx="12"/>
          </p:nvPr>
        </p:nvSpPr>
        <p:spPr/>
        <p:txBody>
          <a:bodyPr>
            <a:normAutofit/>
          </a:bodyPr>
          <a:lstStyle/>
          <a:p>
            <a:pPr>
              <a:spcBef>
                <a:spcPts val="0"/>
              </a:spcBef>
            </a:pPr>
            <a:r>
              <a:rPr lang="en-GB" altLang="en-US" dirty="0">
                <a:ea typeface="ＭＳ Ｐゴシック" pitchFamily="34" charset="-128"/>
              </a:rPr>
              <a:t>Source: </a:t>
            </a:r>
            <a:r>
              <a:rPr lang="en-GB" altLang="en-US" dirty="0">
                <a:ea typeface="ＭＳ Ｐゴシック" pitchFamily="34" charset="-128"/>
                <a:hlinkClick r:id="rId4"/>
              </a:rPr>
              <a:t>SOCATv5</a:t>
            </a:r>
            <a:r>
              <a:rPr lang="en-GB" altLang="en-US" dirty="0">
                <a:ea typeface="ＭＳ Ｐゴシック" pitchFamily="34" charset="-128"/>
              </a:rPr>
              <a:t>; </a:t>
            </a:r>
            <a:r>
              <a:rPr lang="en-GB" altLang="en-US" dirty="0">
                <a:ea typeface="ＭＳ Ｐゴシック" pitchFamily="34" charset="-128"/>
                <a:hlinkClick r:id="rId5"/>
              </a:rPr>
              <a:t>Bakker et al 2016</a:t>
            </a:r>
            <a:r>
              <a:rPr lang="en-GB" altLang="en-US" dirty="0">
                <a:ea typeface="ＭＳ Ｐゴシック" pitchFamily="34" charset="-128"/>
              </a:rPr>
              <a:t>; </a:t>
            </a:r>
            <a:r>
              <a:rPr lang="en-GB" altLang="en-US" dirty="0">
                <a:ea typeface="ＭＳ Ｐゴシック" pitchFamily="34" charset="-128"/>
                <a:hlinkClick r:id="rId6"/>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2017</a:t>
            </a:r>
            <a:endParaRPr lang="en-GB" altLang="en-US" noProof="0" dirty="0">
              <a:ea typeface="ＭＳ Ｐゴシック" pitchFamily="34" charset="-128"/>
            </a:endParaRPr>
          </a:p>
          <a:p>
            <a:r>
              <a:rPr lang="en-GB" altLang="en-US" sz="800" dirty="0">
                <a:ea typeface="ＭＳ Ｐゴシック" pitchFamily="34" charset="-128"/>
              </a:rPr>
              <a:t>Individual estimates from: </a:t>
            </a:r>
            <a:r>
              <a:rPr lang="en-GB" altLang="en-US" sz="800" dirty="0" err="1">
                <a:ea typeface="ＭＳ Ｐゴシック" pitchFamily="34" charset="-128"/>
              </a:rPr>
              <a:t>Aumont</a:t>
            </a:r>
            <a:r>
              <a:rPr lang="en-GB" altLang="en-US" sz="800" dirty="0">
                <a:ea typeface="ＭＳ Ｐゴシック" pitchFamily="34" charset="-128"/>
              </a:rPr>
              <a:t> and Bopp (2006); </a:t>
            </a:r>
            <a:r>
              <a:rPr lang="en-GB" altLang="en-US" sz="800" dirty="0" err="1">
                <a:ea typeface="ＭＳ Ｐゴシック" pitchFamily="34" charset="-128"/>
              </a:rPr>
              <a:t>Buitenhuis</a:t>
            </a:r>
            <a:r>
              <a:rPr lang="en-GB" altLang="en-US" sz="800" dirty="0">
                <a:ea typeface="ＭＳ Ｐゴシック" pitchFamily="34" charset="-128"/>
              </a:rPr>
              <a:t> et al. (2010); </a:t>
            </a:r>
            <a:r>
              <a:rPr lang="en-GB" altLang="en-US" sz="800" dirty="0" err="1">
                <a:ea typeface="ＭＳ Ｐゴシック" pitchFamily="34" charset="-128"/>
              </a:rPr>
              <a:t>Doney</a:t>
            </a:r>
            <a:r>
              <a:rPr lang="en-GB" altLang="en-US" sz="800" dirty="0">
                <a:ea typeface="ＭＳ Ｐゴシック" pitchFamily="34" charset="-128"/>
              </a:rPr>
              <a:t> et al. (2009); Hauck et al. (2016); </a:t>
            </a:r>
            <a:r>
              <a:rPr lang="en-GB" altLang="en-US" sz="800" dirty="0" err="1">
                <a:ea typeface="ＭＳ Ｐゴシック" pitchFamily="34" charset="-128"/>
              </a:rPr>
              <a:t>Ilyiana</a:t>
            </a:r>
            <a:r>
              <a:rPr lang="en-GB" altLang="en-US" sz="800" dirty="0">
                <a:ea typeface="ＭＳ Ｐゴシック" pitchFamily="34" charset="-128"/>
              </a:rPr>
              <a:t> et al. (2013); </a:t>
            </a:r>
            <a:r>
              <a:rPr lang="en-GB" altLang="en-US" sz="800" dirty="0" err="1">
                <a:ea typeface="ＭＳ Ｐゴシック" pitchFamily="34" charset="-128"/>
              </a:rPr>
              <a:t>Landschützer</a:t>
            </a:r>
            <a:r>
              <a:rPr lang="en-GB" altLang="en-US" sz="800" dirty="0">
                <a:ea typeface="ＭＳ Ｐゴシック" pitchFamily="34" charset="-128"/>
              </a:rPr>
              <a:t> et al. (2016); Law et al. (2017); ; </a:t>
            </a:r>
            <a:r>
              <a:rPr lang="en-GB" altLang="en-US" sz="800" dirty="0" err="1">
                <a:ea typeface="ＭＳ Ｐゴシック" pitchFamily="34" charset="-128"/>
              </a:rPr>
              <a:t>Rödenbeck</a:t>
            </a:r>
            <a:r>
              <a:rPr lang="en-GB" altLang="en-US" sz="800" dirty="0">
                <a:ea typeface="ＭＳ Ｐゴシック" pitchFamily="34" charset="-128"/>
              </a:rPr>
              <a:t> et al. (2014). </a:t>
            </a:r>
            <a:r>
              <a:rPr lang="en-GB" altLang="en-US" sz="800" dirty="0" err="1">
                <a:ea typeface="ＭＳ Ｐゴシック" pitchFamily="34" charset="-128"/>
              </a:rPr>
              <a:t>Séférian</a:t>
            </a:r>
            <a:r>
              <a:rPr lang="en-GB" altLang="en-US" sz="800" dirty="0">
                <a:ea typeface="ＭＳ Ｐゴシック" pitchFamily="34" charset="-128"/>
              </a:rPr>
              <a:t> et al. (2013); Schwinger et al. (2016). Full references provided in Le Quéré et al. (2017).</a:t>
            </a:r>
          </a:p>
        </p:txBody>
      </p:sp>
      <p:sp>
        <p:nvSpPr>
          <p:cNvPr id="8" name="TextBox 7"/>
          <p:cNvSpPr txBox="1"/>
          <p:nvPr/>
        </p:nvSpPr>
        <p:spPr>
          <a:xfrm>
            <a:off x="6740185" y="2981442"/>
            <a:ext cx="1750048" cy="307777"/>
          </a:xfrm>
          <a:prstGeom prst="rect">
            <a:avLst/>
          </a:prstGeom>
          <a:noFill/>
        </p:spPr>
        <p:txBody>
          <a:bodyPr wrap="square" rtlCol="0">
            <a:spAutoFit/>
          </a:bodyPr>
          <a:lstStyle/>
          <a:p>
            <a:r>
              <a:rPr lang="en-US" sz="1400" dirty="0">
                <a:latin typeface="Calibri"/>
                <a:cs typeface="Calibri"/>
              </a:rPr>
              <a:t>this carbon budget</a:t>
            </a:r>
          </a:p>
        </p:txBody>
      </p:sp>
      <p:sp>
        <p:nvSpPr>
          <p:cNvPr id="9" name="TextBox 8"/>
          <p:cNvSpPr txBox="1"/>
          <p:nvPr/>
        </p:nvSpPr>
        <p:spPr>
          <a:xfrm>
            <a:off x="6740193" y="2674014"/>
            <a:ext cx="2214541" cy="307777"/>
          </a:xfrm>
          <a:prstGeom prst="rect">
            <a:avLst/>
          </a:prstGeom>
          <a:noFill/>
        </p:spPr>
        <p:txBody>
          <a:bodyPr wrap="square" rtlCol="0">
            <a:spAutoFit/>
          </a:bodyPr>
          <a:lstStyle/>
          <a:p>
            <a:r>
              <a:rPr lang="en-US" sz="1400" dirty="0">
                <a:solidFill>
                  <a:srgbClr val="4CB2FF"/>
                </a:solidFill>
                <a:latin typeface="Calibri"/>
                <a:cs typeface="Calibri"/>
              </a:rPr>
              <a:t>individual ocean models</a:t>
            </a:r>
          </a:p>
        </p:txBody>
      </p:sp>
      <p:sp>
        <p:nvSpPr>
          <p:cNvPr id="10" name="TextBox 9"/>
          <p:cNvSpPr txBox="1"/>
          <p:nvPr/>
        </p:nvSpPr>
        <p:spPr>
          <a:xfrm>
            <a:off x="6740185" y="3245880"/>
            <a:ext cx="2080056" cy="307777"/>
          </a:xfrm>
          <a:prstGeom prst="rect">
            <a:avLst/>
          </a:prstGeom>
          <a:noFill/>
        </p:spPr>
        <p:txBody>
          <a:bodyPr wrap="square" rtlCol="0">
            <a:spAutoFit/>
          </a:bodyPr>
          <a:lstStyle/>
          <a:p>
            <a:r>
              <a:rPr lang="en-US" sz="1400" dirty="0">
                <a:solidFill>
                  <a:schemeClr val="bg1">
                    <a:lumMod val="50000"/>
                  </a:schemeClr>
                </a:solidFill>
                <a:latin typeface="Calibri"/>
                <a:cs typeface="Calibri"/>
              </a:rPr>
              <a:t>pCO</a:t>
            </a:r>
            <a:r>
              <a:rPr lang="en-US" sz="1400" baseline="-25000" dirty="0">
                <a:solidFill>
                  <a:schemeClr val="bg1">
                    <a:lumMod val="50000"/>
                  </a:schemeClr>
                </a:solidFill>
                <a:latin typeface="Calibri"/>
                <a:cs typeface="Calibri"/>
              </a:rPr>
              <a:t>2</a:t>
            </a:r>
            <a:r>
              <a:rPr lang="en-US" sz="1400" dirty="0">
                <a:solidFill>
                  <a:schemeClr val="bg1">
                    <a:lumMod val="50000"/>
                  </a:schemeClr>
                </a:solidFill>
                <a:latin typeface="Calibri"/>
                <a:cs typeface="Calibri"/>
              </a:rPr>
              <a:t>-based flux products</a:t>
            </a:r>
          </a:p>
        </p:txBody>
      </p:sp>
      <p:cxnSp>
        <p:nvCxnSpPr>
          <p:cNvPr id="12" name="Straight Connector 11"/>
          <p:cNvCxnSpPr>
            <a:stCxn id="10" idx="1"/>
          </p:cNvCxnSpPr>
          <p:nvPr/>
        </p:nvCxnSpPr>
        <p:spPr>
          <a:xfrm flipH="1" flipV="1">
            <a:off x="6159269" y="2595758"/>
            <a:ext cx="580916" cy="804011"/>
          </a:xfrm>
          <a:prstGeom prst="line">
            <a:avLst/>
          </a:prstGeom>
          <a:ln w="9525" cmpd="sng">
            <a:solidFill>
              <a:srgbClr val="FF6666"/>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10" idx="1"/>
          </p:cNvCxnSpPr>
          <p:nvPr/>
        </p:nvCxnSpPr>
        <p:spPr>
          <a:xfrm flipH="1" flipV="1">
            <a:off x="6159269" y="3306580"/>
            <a:ext cx="580916" cy="93189"/>
          </a:xfrm>
          <a:prstGeom prst="line">
            <a:avLst/>
          </a:prstGeom>
          <a:ln w="9525" cmpd="sng">
            <a:solidFill>
              <a:srgbClr val="FF00FF"/>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484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30523"/>
            <a:ext cx="7011033" cy="4679999"/>
          </a:xfrm>
        </p:spPr>
      </p:pic>
      <p:sp>
        <p:nvSpPr>
          <p:cNvPr id="2" name="Title 1"/>
          <p:cNvSpPr>
            <a:spLocks noGrp="1"/>
          </p:cNvSpPr>
          <p:nvPr>
            <p:ph type="title"/>
          </p:nvPr>
        </p:nvSpPr>
        <p:spPr/>
        <p:txBody>
          <a:bodyPr/>
          <a:lstStyle/>
          <a:p>
            <a:r>
              <a:rPr lang="en-GB" noProof="0" dirty="0"/>
              <a:t>Terrestrial sink</a:t>
            </a:r>
          </a:p>
        </p:txBody>
      </p:sp>
      <p:sp>
        <p:nvSpPr>
          <p:cNvPr id="3" name="Text Placeholder 2"/>
          <p:cNvSpPr>
            <a:spLocks noGrp="1"/>
          </p:cNvSpPr>
          <p:nvPr>
            <p:ph type="body" sz="quarter" idx="10"/>
          </p:nvPr>
        </p:nvSpPr>
        <p:spPr/>
        <p:txBody>
          <a:bodyPr>
            <a:noAutofit/>
          </a:bodyPr>
          <a:lstStyle/>
          <a:p>
            <a:r>
              <a:rPr lang="en-GB" noProof="0" dirty="0"/>
              <a:t>The land sink </a:t>
            </a:r>
            <a:r>
              <a:rPr lang="en-GB" dirty="0"/>
              <a:t>was 11.2</a:t>
            </a:r>
            <a:r>
              <a:rPr lang="en-GB" altLang="en-US" dirty="0"/>
              <a:t>±3</a:t>
            </a:r>
            <a:r>
              <a:rPr lang="en-GB" dirty="0"/>
              <a:t> GtCO2/</a:t>
            </a:r>
            <a:r>
              <a:rPr lang="en-GB" dirty="0" err="1"/>
              <a:t>yr</a:t>
            </a:r>
            <a:r>
              <a:rPr lang="en-GB" dirty="0"/>
              <a:t> during 2007-2016 and </a:t>
            </a:r>
            <a:r>
              <a:rPr lang="en-GB" noProof="0" dirty="0"/>
              <a:t>10</a:t>
            </a:r>
            <a:r>
              <a:rPr lang="en-GB" altLang="en-US" noProof="0" dirty="0"/>
              <a:t>±3 GtCO</a:t>
            </a:r>
            <a:r>
              <a:rPr lang="en-GB" altLang="en-US" baseline="-25000" noProof="0" dirty="0"/>
              <a:t>2</a:t>
            </a:r>
            <a:r>
              <a:rPr lang="en-GB" altLang="en-US" noProof="0" dirty="0"/>
              <a:t>/</a:t>
            </a:r>
            <a:r>
              <a:rPr lang="en-GB" altLang="en-US" noProof="0" dirty="0" err="1"/>
              <a:t>yr</a:t>
            </a:r>
            <a:r>
              <a:rPr lang="en-GB" altLang="en-US" noProof="0" dirty="0"/>
              <a:t> in 2016</a:t>
            </a:r>
            <a:r>
              <a:rPr lang="en-GB" altLang="en-US" dirty="0"/>
              <a:t> </a:t>
            </a:r>
            <a:br>
              <a:rPr lang="en-GB" noProof="0" dirty="0"/>
            </a:br>
            <a:r>
              <a:rPr lang="en-GB" altLang="en-US" noProof="0" dirty="0"/>
              <a:t>Total CO</a:t>
            </a:r>
            <a:r>
              <a:rPr lang="en-GB" altLang="en-US" baseline="-25000" noProof="0" dirty="0"/>
              <a:t>2</a:t>
            </a:r>
            <a:r>
              <a:rPr lang="en-GB" altLang="en-US" noProof="0" dirty="0"/>
              <a:t> fluxes on land (including land-use change) are constrained by atmospheric inversions</a:t>
            </a:r>
          </a:p>
        </p:txBody>
      </p:sp>
      <p:sp>
        <p:nvSpPr>
          <p:cNvPr id="5" name="Text Placeholder 4"/>
          <p:cNvSpPr>
            <a:spLocks noGrp="1"/>
          </p:cNvSpPr>
          <p:nvPr>
            <p:ph type="body" sz="quarter" idx="12"/>
          </p:nvPr>
        </p:nvSpPr>
        <p:spPr/>
        <p:txBody>
          <a:bodyPr>
            <a:normAutofit/>
          </a:bodyPr>
          <a:lstStyle/>
          <a:p>
            <a:r>
              <a:rPr lang="en-GB" altLang="en-US" dirty="0">
                <a:ea typeface="ＭＳ Ｐゴシック" pitchFamily="34" charset="-128"/>
              </a:rPr>
              <a:t>Source: </a:t>
            </a:r>
            <a:r>
              <a:rPr lang="en-GB" altLang="en-US" dirty="0">
                <a:ea typeface="ＭＳ Ｐゴシック" pitchFamily="34" charset="-128"/>
                <a:hlinkClick r:id="rId4"/>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2017</a:t>
            </a:r>
            <a:endParaRPr lang="en-GB" altLang="en-US" dirty="0">
              <a:ea typeface="ＭＳ Ｐゴシック" pitchFamily="34" charset="-128"/>
            </a:endParaRPr>
          </a:p>
          <a:p>
            <a:pPr lvl="0"/>
            <a:r>
              <a:rPr lang="en-GB" altLang="en-US" sz="900" dirty="0">
                <a:ea typeface="ＭＳ Ｐゴシック" pitchFamily="34" charset="-128"/>
              </a:rPr>
              <a:t>Individual estimates from: </a:t>
            </a:r>
            <a:r>
              <a:rPr lang="en-GB" altLang="en-US" sz="900" dirty="0" err="1">
                <a:ea typeface="ＭＳ Ｐゴシック" pitchFamily="34" charset="-128"/>
              </a:rPr>
              <a:t>Chevallier</a:t>
            </a:r>
            <a:r>
              <a:rPr lang="en-GB" altLang="en-US" sz="900" dirty="0">
                <a:ea typeface="ＭＳ Ｐゴシック" pitchFamily="34" charset="-128"/>
              </a:rPr>
              <a:t> et al. (2005); Clarke et al. (2011); </a:t>
            </a:r>
            <a:r>
              <a:rPr lang="en-GB" altLang="en-US" sz="900" dirty="0" err="1">
                <a:ea typeface="ＭＳ Ｐゴシック" pitchFamily="34" charset="-128"/>
              </a:rPr>
              <a:t>Guimberteau</a:t>
            </a:r>
            <a:r>
              <a:rPr lang="en-GB" altLang="en-US" sz="900" dirty="0">
                <a:ea typeface="ＭＳ Ｐゴシック" pitchFamily="34" charset="-128"/>
              </a:rPr>
              <a:t> et al. (2017); </a:t>
            </a:r>
            <a:r>
              <a:rPr lang="en-GB" altLang="en-US" sz="900" dirty="0" err="1">
                <a:ea typeface="ＭＳ Ｐゴシック" pitchFamily="34" charset="-128"/>
              </a:rPr>
              <a:t>Hansis</a:t>
            </a:r>
            <a:r>
              <a:rPr lang="en-GB" altLang="en-US" sz="900" dirty="0">
                <a:ea typeface="ＭＳ Ｐゴシック" pitchFamily="34" charset="-128"/>
              </a:rPr>
              <a:t> et al. (2015); </a:t>
            </a:r>
            <a:r>
              <a:rPr lang="en-GB" altLang="en-US" sz="900" dirty="0" err="1">
                <a:ea typeface="ＭＳ Ｐゴシック" pitchFamily="34" charset="-128"/>
              </a:rPr>
              <a:t>Haverd</a:t>
            </a:r>
            <a:r>
              <a:rPr lang="en-GB" altLang="en-US" sz="900" dirty="0">
                <a:ea typeface="ＭＳ Ｐゴシック" pitchFamily="34" charset="-128"/>
              </a:rPr>
              <a:t> et al. (2017); Houghton and </a:t>
            </a:r>
            <a:r>
              <a:rPr lang="en-GB" altLang="en-US" sz="900" dirty="0" err="1">
                <a:ea typeface="ＭＳ Ｐゴシック" pitchFamily="34" charset="-128"/>
              </a:rPr>
              <a:t>Nassikas</a:t>
            </a:r>
            <a:r>
              <a:rPr lang="en-GB" altLang="en-US" sz="900" dirty="0">
                <a:ea typeface="ＭＳ Ｐゴシック" pitchFamily="34" charset="-128"/>
              </a:rPr>
              <a:t> (2017); Jain et al. (2013); Kato et al. (2013); Keller et al. (2017); </a:t>
            </a:r>
            <a:r>
              <a:rPr lang="en-GB" altLang="en-US" sz="900" dirty="0" err="1">
                <a:ea typeface="ＭＳ Ｐゴシック" pitchFamily="34" charset="-128"/>
              </a:rPr>
              <a:t>Krinner</a:t>
            </a:r>
            <a:r>
              <a:rPr lang="en-GB" altLang="en-US" sz="900" dirty="0">
                <a:ea typeface="ＭＳ Ｐゴシック" pitchFamily="34" charset="-128"/>
              </a:rPr>
              <a:t> et al. (2005); </a:t>
            </a:r>
            <a:r>
              <a:rPr lang="da-DK" altLang="en-US" sz="900" dirty="0">
                <a:ea typeface="ＭＳ Ｐゴシック" pitchFamily="34" charset="-128"/>
              </a:rPr>
              <a:t>Melton and Arora (2016); </a:t>
            </a:r>
            <a:r>
              <a:rPr lang="en-GB" altLang="en-US" sz="900" dirty="0" err="1">
                <a:ea typeface="ＭＳ Ｐゴシック" pitchFamily="34" charset="-128"/>
              </a:rPr>
              <a:t>Oleson</a:t>
            </a:r>
            <a:r>
              <a:rPr lang="en-GB" altLang="en-US" sz="900" dirty="0">
                <a:ea typeface="ＭＳ Ｐゴシック" pitchFamily="34" charset="-128"/>
              </a:rPr>
              <a:t> et al. (2013); </a:t>
            </a:r>
            <a:r>
              <a:rPr lang="da-DK" altLang="en-US" sz="900" dirty="0" err="1">
                <a:ea typeface="ＭＳ Ｐゴシック" pitchFamily="34" charset="-128"/>
              </a:rPr>
              <a:t>Reick</a:t>
            </a:r>
            <a:r>
              <a:rPr lang="da-DK" altLang="en-US" sz="900" dirty="0">
                <a:ea typeface="ＭＳ Ｐゴシック" pitchFamily="34" charset="-128"/>
              </a:rPr>
              <a:t> et al. (2013); </a:t>
            </a:r>
            <a:r>
              <a:rPr lang="en-GB" altLang="en-US" sz="900" dirty="0" err="1">
                <a:ea typeface="ＭＳ Ｐゴシック" pitchFamily="34" charset="-128"/>
              </a:rPr>
              <a:t>Rodenbeck</a:t>
            </a:r>
            <a:r>
              <a:rPr lang="en-GB" altLang="en-US" sz="900" dirty="0">
                <a:ea typeface="ＭＳ Ｐゴシック" pitchFamily="34" charset="-128"/>
              </a:rPr>
              <a:t> et al. (2003); </a:t>
            </a:r>
            <a:r>
              <a:rPr lang="en-GB" altLang="en-US" sz="900" dirty="0" err="1">
                <a:ea typeface="ＭＳ Ｐゴシック" pitchFamily="34" charset="-128"/>
              </a:rPr>
              <a:t>Sitch</a:t>
            </a:r>
            <a:r>
              <a:rPr lang="en-GB" altLang="en-US" sz="900" dirty="0">
                <a:ea typeface="ＭＳ Ｐゴシック" pitchFamily="34" charset="-128"/>
              </a:rPr>
              <a:t> et al. (2003); Smith et al. (2014); </a:t>
            </a:r>
            <a:r>
              <a:rPr lang="da-DK" altLang="en-US" sz="900" dirty="0">
                <a:ea typeface="ＭＳ Ｐゴシック" pitchFamily="34" charset="-128"/>
              </a:rPr>
              <a:t>Tian et al. (2015); van der </a:t>
            </a:r>
            <a:r>
              <a:rPr lang="da-DK" altLang="en-US" sz="900" dirty="0" err="1">
                <a:ea typeface="ＭＳ Ｐゴシック" pitchFamily="34" charset="-128"/>
              </a:rPr>
              <a:t>Laan-Luijkx</a:t>
            </a:r>
            <a:r>
              <a:rPr lang="da-DK" altLang="en-US" sz="900" dirty="0">
                <a:ea typeface="ＭＳ Ｐゴシック" pitchFamily="34" charset="-128"/>
              </a:rPr>
              <a:t> et al. (2017); </a:t>
            </a:r>
            <a:r>
              <a:rPr lang="da-DK" altLang="en-US" sz="900" dirty="0" err="1">
                <a:ea typeface="ＭＳ Ｐゴシック" pitchFamily="34" charset="-128"/>
              </a:rPr>
              <a:t>Woodward</a:t>
            </a:r>
            <a:r>
              <a:rPr lang="da-DK" altLang="en-US" sz="900" dirty="0">
                <a:ea typeface="ＭＳ Ｐゴシック" pitchFamily="34" charset="-128"/>
              </a:rPr>
              <a:t> et al. (1995);</a:t>
            </a:r>
            <a:r>
              <a:rPr lang="en-GB" altLang="en-US" sz="900" dirty="0">
                <a:ea typeface="ＭＳ Ｐゴシック" pitchFamily="34" charset="-128"/>
              </a:rPr>
              <a:t> </a:t>
            </a:r>
            <a:r>
              <a:rPr lang="da-DK" altLang="en-US" sz="900" dirty="0" err="1">
                <a:ea typeface="ＭＳ Ｐゴシック" pitchFamily="34" charset="-128"/>
              </a:rPr>
              <a:t>Zaehle</a:t>
            </a:r>
            <a:r>
              <a:rPr lang="da-DK" altLang="en-US" sz="900" dirty="0">
                <a:ea typeface="ＭＳ Ｐゴシック" pitchFamily="34" charset="-128"/>
              </a:rPr>
              <a:t> and Friend (2010). Full </a:t>
            </a:r>
            <a:r>
              <a:rPr lang="en-GB" altLang="en-US" sz="900" dirty="0">
                <a:ea typeface="ＭＳ Ｐゴシック" pitchFamily="34" charset="-128"/>
              </a:rPr>
              <a:t>references provided in Le Quéré et al. (2017).</a:t>
            </a:r>
          </a:p>
        </p:txBody>
      </p:sp>
      <p:sp>
        <p:nvSpPr>
          <p:cNvPr id="11" name="TextBox 10"/>
          <p:cNvSpPr txBox="1"/>
          <p:nvPr/>
        </p:nvSpPr>
        <p:spPr>
          <a:xfrm>
            <a:off x="4576887" y="3784040"/>
            <a:ext cx="1750048" cy="307777"/>
          </a:xfrm>
          <a:prstGeom prst="rect">
            <a:avLst/>
          </a:prstGeom>
          <a:noFill/>
        </p:spPr>
        <p:txBody>
          <a:bodyPr wrap="square" rtlCol="0">
            <a:spAutoFit/>
          </a:bodyPr>
          <a:lstStyle/>
          <a:p>
            <a:r>
              <a:rPr lang="en-US" sz="1400" dirty="0">
                <a:latin typeface="Calibri"/>
                <a:cs typeface="Calibri"/>
              </a:rPr>
              <a:t>this carbon budget</a:t>
            </a:r>
          </a:p>
        </p:txBody>
      </p:sp>
      <p:sp>
        <p:nvSpPr>
          <p:cNvPr id="12" name="TextBox 11"/>
          <p:cNvSpPr txBox="1"/>
          <p:nvPr/>
        </p:nvSpPr>
        <p:spPr>
          <a:xfrm>
            <a:off x="4576887" y="4060231"/>
            <a:ext cx="2451218" cy="307777"/>
          </a:xfrm>
          <a:prstGeom prst="rect">
            <a:avLst/>
          </a:prstGeom>
          <a:noFill/>
        </p:spPr>
        <p:txBody>
          <a:bodyPr wrap="square" rtlCol="0">
            <a:spAutoFit/>
          </a:bodyPr>
          <a:lstStyle/>
          <a:p>
            <a:r>
              <a:rPr lang="en-US" sz="1400" dirty="0">
                <a:solidFill>
                  <a:srgbClr val="00CE63"/>
                </a:solidFill>
                <a:latin typeface="Calibri"/>
                <a:cs typeface="Calibri"/>
              </a:rPr>
              <a:t>individual land models </a:t>
            </a:r>
            <a:r>
              <a:rPr lang="en-US" sz="1400" dirty="0">
                <a:solidFill>
                  <a:schemeClr val="accent6">
                    <a:lumMod val="75000"/>
                  </a:schemeClr>
                </a:solidFill>
                <a:latin typeface="Calibri"/>
                <a:cs typeface="Calibri"/>
              </a:rPr>
              <a:t>(mean)</a:t>
            </a:r>
          </a:p>
        </p:txBody>
      </p:sp>
      <p:sp>
        <p:nvSpPr>
          <p:cNvPr id="13" name="TextBox 12"/>
          <p:cNvSpPr txBox="1"/>
          <p:nvPr/>
        </p:nvSpPr>
        <p:spPr>
          <a:xfrm>
            <a:off x="4576887" y="4336422"/>
            <a:ext cx="2532540" cy="307777"/>
          </a:xfrm>
          <a:prstGeom prst="rect">
            <a:avLst/>
          </a:prstGeom>
          <a:noFill/>
        </p:spPr>
        <p:txBody>
          <a:bodyPr wrap="square" rtlCol="0">
            <a:spAutoFit/>
          </a:bodyPr>
          <a:lstStyle/>
          <a:p>
            <a:r>
              <a:rPr lang="en-US" sz="1400" dirty="0">
                <a:solidFill>
                  <a:srgbClr val="00BBFF"/>
                </a:solidFill>
                <a:latin typeface="Calibri"/>
                <a:cs typeface="Calibri"/>
              </a:rPr>
              <a:t>individual bookkeeping models</a:t>
            </a:r>
          </a:p>
        </p:txBody>
      </p:sp>
      <p:sp>
        <p:nvSpPr>
          <p:cNvPr id="10" name="TextBox 9"/>
          <p:cNvSpPr txBox="1"/>
          <p:nvPr/>
        </p:nvSpPr>
        <p:spPr>
          <a:xfrm>
            <a:off x="4575672" y="4612613"/>
            <a:ext cx="2080056" cy="307777"/>
          </a:xfrm>
          <a:prstGeom prst="rect">
            <a:avLst/>
          </a:prstGeom>
          <a:noFill/>
        </p:spPr>
        <p:txBody>
          <a:bodyPr wrap="square" rtlCol="0">
            <a:spAutoFit/>
          </a:bodyPr>
          <a:lstStyle/>
          <a:p>
            <a:r>
              <a:rPr lang="en-US" sz="1400" dirty="0">
                <a:solidFill>
                  <a:schemeClr val="bg1">
                    <a:lumMod val="50000"/>
                  </a:schemeClr>
                </a:solidFill>
                <a:latin typeface="Calibri"/>
                <a:cs typeface="Calibri"/>
              </a:rPr>
              <a:t>atmospheric inversions</a:t>
            </a:r>
          </a:p>
        </p:txBody>
      </p:sp>
      <p:cxnSp>
        <p:nvCxnSpPr>
          <p:cNvPr id="20" name="Straight Connector 19"/>
          <p:cNvCxnSpPr/>
          <p:nvPr/>
        </p:nvCxnSpPr>
        <p:spPr>
          <a:xfrm flipH="1">
            <a:off x="4448112" y="4843270"/>
            <a:ext cx="166992" cy="0"/>
          </a:xfrm>
          <a:prstGeom prst="line">
            <a:avLst/>
          </a:prstGeom>
          <a:ln w="9525" cmpd="sng">
            <a:solidFill>
              <a:srgbClr val="FF666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448112" y="4727154"/>
            <a:ext cx="166992" cy="1"/>
          </a:xfrm>
          <a:prstGeom prst="line">
            <a:avLst/>
          </a:prstGeom>
          <a:ln w="9525" cmpd="sng">
            <a:solidFill>
              <a:srgbClr val="E767F5"/>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4448112" y="4782784"/>
            <a:ext cx="166992" cy="0"/>
          </a:xfrm>
          <a:prstGeom prst="line">
            <a:avLst/>
          </a:prstGeom>
          <a:ln w="9525" cmpd="sng">
            <a:solidFill>
              <a:srgbClr val="9691FF"/>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769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bwMode="auto">
          <a:xfrm>
            <a:off x="161932" y="5225127"/>
            <a:ext cx="4484857" cy="9988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600" dirty="0">
                <a:solidFill>
                  <a:srgbClr val="4C9BDB"/>
                </a:solidFill>
                <a:latin typeface="Calibri"/>
                <a:ea typeface="ＭＳ Ｐゴシック" charset="0"/>
                <a:cs typeface="Calibri"/>
              </a:rPr>
              <a:t>More information, data sources and data files: </a:t>
            </a:r>
          </a:p>
          <a:p>
            <a:pPr algn="ctr"/>
            <a:r>
              <a:rPr lang="en-AU" sz="1600" dirty="0">
                <a:solidFill>
                  <a:srgbClr val="4C9BDB"/>
                </a:solidFill>
                <a:ea typeface="ＭＳ Ｐゴシック" charset="0"/>
                <a:cs typeface="Calibri"/>
                <a:hlinkClick r:id="rId3"/>
              </a:rPr>
              <a:t>http://www.globalcarbonproject.org/carbonbudget</a:t>
            </a:r>
            <a:r>
              <a:rPr lang="en-AU" sz="1600" dirty="0">
                <a:solidFill>
                  <a:srgbClr val="4C9BDB"/>
                </a:solidFill>
                <a:ea typeface="ＭＳ Ｐゴシック" charset="0"/>
                <a:cs typeface="Calibri"/>
              </a:rPr>
              <a:t>  Contact</a:t>
            </a:r>
            <a:r>
              <a:rPr lang="en-AU" sz="1600" dirty="0">
                <a:solidFill>
                  <a:srgbClr val="4C9BDB"/>
                </a:solidFill>
                <a:latin typeface="Calibri"/>
                <a:ea typeface="ＭＳ Ｐゴシック" charset="0"/>
                <a:cs typeface="Calibri"/>
              </a:rPr>
              <a:t>: </a:t>
            </a:r>
            <a:r>
              <a:rPr lang="en-GB" sz="1600" dirty="0">
                <a:solidFill>
                  <a:srgbClr val="4C9BDB"/>
                </a:solidFill>
                <a:latin typeface="Calibri"/>
                <a:ea typeface="ＭＳ Ｐゴシック" charset="0"/>
                <a:cs typeface="Calibri"/>
                <a:hlinkClick r:id="rId4"/>
              </a:rPr>
              <a:t>pep.canadell@csiro.au</a:t>
            </a:r>
            <a:r>
              <a:rPr lang="en-GB" sz="1600" dirty="0">
                <a:solidFill>
                  <a:srgbClr val="4C9BDB"/>
                </a:solidFill>
                <a:latin typeface="Calibri"/>
                <a:ea typeface="ＭＳ Ｐゴシック" charset="0"/>
                <a:cs typeface="Calibri"/>
              </a:rPr>
              <a:t> </a:t>
            </a:r>
          </a:p>
        </p:txBody>
      </p:sp>
      <p:sp>
        <p:nvSpPr>
          <p:cNvPr id="15" name="Text Placeholder 2"/>
          <p:cNvSpPr txBox="1">
            <a:spLocks/>
          </p:cNvSpPr>
          <p:nvPr/>
        </p:nvSpPr>
        <p:spPr bwMode="auto">
          <a:xfrm>
            <a:off x="4499499" y="5225127"/>
            <a:ext cx="4484857" cy="10345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600" dirty="0">
                <a:solidFill>
                  <a:srgbClr val="4C9BDB"/>
                </a:solidFill>
                <a:latin typeface="Calibri"/>
                <a:ea typeface="ＭＳ Ｐゴシック" charset="0"/>
                <a:cs typeface="Calibri"/>
              </a:rPr>
              <a:t>More information, data sources and data files: </a:t>
            </a:r>
          </a:p>
          <a:p>
            <a:pPr algn="ctr"/>
            <a:r>
              <a:rPr lang="en-AU" sz="1600" dirty="0">
                <a:solidFill>
                  <a:srgbClr val="4C9BDB"/>
                </a:solidFill>
                <a:latin typeface="Calibri"/>
                <a:ea typeface="ＭＳ Ｐゴシック" charset="0"/>
                <a:cs typeface="Calibri"/>
                <a:hlinkClick r:id="rId5"/>
              </a:rPr>
              <a:t>www.globalcarbonatlas.org</a:t>
            </a:r>
            <a:endParaRPr lang="en-AU" sz="1600" dirty="0">
              <a:solidFill>
                <a:srgbClr val="4C9BDB"/>
              </a:solidFill>
              <a:latin typeface="Calibri"/>
              <a:ea typeface="ＭＳ Ｐゴシック" charset="0"/>
              <a:cs typeface="Calibri"/>
            </a:endParaRPr>
          </a:p>
          <a:p>
            <a:pPr algn="ctr"/>
            <a:r>
              <a:rPr lang="en-AU" sz="1400" dirty="0">
                <a:solidFill>
                  <a:srgbClr val="4C9BDB"/>
                </a:solidFill>
                <a:ea typeface="ＭＳ Ｐゴシック" charset="0"/>
                <a:cs typeface="Calibri"/>
              </a:rPr>
              <a:t>(co-funded in part by BNP Paribas Foundation)</a:t>
            </a:r>
          </a:p>
          <a:p>
            <a:pPr algn="ctr"/>
            <a:r>
              <a:rPr lang="en-AU" sz="1600" dirty="0">
                <a:solidFill>
                  <a:srgbClr val="4C9BDB"/>
                </a:solidFill>
                <a:latin typeface="Calibri"/>
                <a:ea typeface="ＭＳ Ｐゴシック" charset="0"/>
                <a:cs typeface="Calibri"/>
              </a:rPr>
              <a:t>Contact: </a:t>
            </a:r>
            <a:r>
              <a:rPr lang="en-AU" sz="1600" dirty="0">
                <a:solidFill>
                  <a:srgbClr val="4C9BDB"/>
                </a:solidFill>
                <a:latin typeface="Calibri"/>
                <a:ea typeface="ＭＳ Ｐゴシック" charset="0"/>
                <a:cs typeface="Calibri"/>
                <a:hlinkClick r:id="rId6"/>
              </a:rPr>
              <a:t>philippe.ciais@lsce.ipsl.fr</a:t>
            </a:r>
            <a:r>
              <a:rPr lang="en-AU" sz="1600" dirty="0">
                <a:solidFill>
                  <a:srgbClr val="4C9BDB"/>
                </a:solidFill>
                <a:latin typeface="Calibri"/>
                <a:ea typeface="ＭＳ Ｐゴシック" charset="0"/>
                <a:cs typeface="Calibri"/>
              </a:rPr>
              <a:t> </a:t>
            </a:r>
          </a:p>
        </p:txBody>
      </p:sp>
      <p:sp>
        <p:nvSpPr>
          <p:cNvPr id="3" name="Title 2"/>
          <p:cNvSpPr>
            <a:spLocks noGrp="1"/>
          </p:cNvSpPr>
          <p:nvPr>
            <p:ph type="title"/>
          </p:nvPr>
        </p:nvSpPr>
        <p:spPr>
          <a:xfrm>
            <a:off x="1856109" y="144393"/>
            <a:ext cx="7287891" cy="506849"/>
          </a:xfrm>
        </p:spPr>
        <p:txBody>
          <a:bodyPr/>
          <a:lstStyle/>
          <a:p>
            <a:r>
              <a:rPr lang="en-GB" noProof="0" dirty="0"/>
              <a:t>Data Access and </a:t>
            </a:r>
            <a:r>
              <a:rPr lang="en-GB" noProof="0"/>
              <a:t>Additional Resources</a:t>
            </a:r>
            <a:endParaRPr lang="en-GB" noProof="0"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926" y="1924515"/>
            <a:ext cx="3800655" cy="2963574"/>
          </a:xfrm>
          <a:prstGeom prst="rect">
            <a:avLst/>
          </a:prstGeom>
          <a:ln>
            <a:noFill/>
          </a:ln>
        </p:spPr>
      </p:pic>
      <p:sp>
        <p:nvSpPr>
          <p:cNvPr id="7" name="TextBox 6"/>
          <p:cNvSpPr txBox="1"/>
          <p:nvPr/>
        </p:nvSpPr>
        <p:spPr>
          <a:xfrm>
            <a:off x="1513489" y="1216521"/>
            <a:ext cx="1526380" cy="400110"/>
          </a:xfrm>
          <a:prstGeom prst="rect">
            <a:avLst/>
          </a:prstGeom>
          <a:noFill/>
        </p:spPr>
        <p:txBody>
          <a:bodyPr wrap="none" rtlCol="0">
            <a:spAutoFit/>
          </a:bodyPr>
          <a:lstStyle/>
          <a:p>
            <a:r>
              <a:rPr lang="en-US" sz="2000" dirty="0"/>
              <a:t>GCP Website</a:t>
            </a:r>
          </a:p>
        </p:txBody>
      </p:sp>
      <p:sp>
        <p:nvSpPr>
          <p:cNvPr id="9" name="TextBox 8"/>
          <p:cNvSpPr txBox="1"/>
          <p:nvPr/>
        </p:nvSpPr>
        <p:spPr>
          <a:xfrm>
            <a:off x="5670330" y="1216521"/>
            <a:ext cx="2239716" cy="400110"/>
          </a:xfrm>
          <a:prstGeom prst="rect">
            <a:avLst/>
          </a:prstGeom>
          <a:noFill/>
        </p:spPr>
        <p:txBody>
          <a:bodyPr wrap="none" rtlCol="0">
            <a:spAutoFit/>
          </a:bodyPr>
          <a:lstStyle/>
          <a:p>
            <a:r>
              <a:rPr lang="en-US" sz="2000" dirty="0"/>
              <a:t>Global Carbon Atlas</a:t>
            </a:r>
          </a:p>
        </p:txBody>
      </p:sp>
      <p:pic>
        <p:nvPicPr>
          <p:cNvPr id="4" name="Picture 3"/>
          <p:cNvPicPr>
            <a:picLocks noChangeAspect="1"/>
          </p:cNvPicPr>
          <p:nvPr/>
        </p:nvPicPr>
        <p:blipFill>
          <a:blip r:embed="rId8"/>
          <a:stretch>
            <a:fillRect/>
          </a:stretch>
        </p:blipFill>
        <p:spPr>
          <a:xfrm>
            <a:off x="4646789" y="1924515"/>
            <a:ext cx="4039917" cy="2963574"/>
          </a:xfrm>
          <a:prstGeom prst="rect">
            <a:avLst/>
          </a:prstGeom>
        </p:spPr>
      </p:pic>
    </p:spTree>
    <p:extLst>
      <p:ext uri="{BB962C8B-B14F-4D97-AF65-F5344CB8AC3E}">
        <p14:creationId xmlns:p14="http://schemas.microsoft.com/office/powerpoint/2010/main" val="18005476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30523"/>
            <a:ext cx="7011033" cy="4679998"/>
          </a:xfrm>
        </p:spPr>
      </p:pic>
      <p:sp>
        <p:nvSpPr>
          <p:cNvPr id="2" name="Title 1"/>
          <p:cNvSpPr>
            <a:spLocks noGrp="1"/>
          </p:cNvSpPr>
          <p:nvPr>
            <p:ph type="title"/>
          </p:nvPr>
        </p:nvSpPr>
        <p:spPr/>
        <p:txBody>
          <a:bodyPr/>
          <a:lstStyle/>
          <a:p>
            <a:r>
              <a:rPr lang="en-GB" noProof="0" dirty="0"/>
              <a:t>Total land and ocean fluxes</a:t>
            </a:r>
          </a:p>
        </p:txBody>
      </p:sp>
      <p:sp>
        <p:nvSpPr>
          <p:cNvPr id="3" name="Text Placeholder 2"/>
          <p:cNvSpPr>
            <a:spLocks noGrp="1"/>
          </p:cNvSpPr>
          <p:nvPr>
            <p:ph type="body" sz="quarter" idx="10"/>
          </p:nvPr>
        </p:nvSpPr>
        <p:spPr/>
        <p:txBody>
          <a:bodyPr>
            <a:noAutofit/>
          </a:bodyPr>
          <a:lstStyle/>
          <a:p>
            <a:r>
              <a:rPr lang="en-GB" altLang="en-US" noProof="0" dirty="0"/>
              <a:t>Total land and ocean fluxes show more </a:t>
            </a:r>
            <a:r>
              <a:rPr lang="en-GB" altLang="en-US" noProof="0" dirty="0" err="1"/>
              <a:t>interannual</a:t>
            </a:r>
            <a:r>
              <a:rPr lang="en-GB" altLang="en-US" noProof="0" dirty="0"/>
              <a:t> variability in the tropics</a:t>
            </a:r>
          </a:p>
        </p:txBody>
      </p:sp>
      <p:sp>
        <p:nvSpPr>
          <p:cNvPr id="5" name="Text Placeholder 4"/>
          <p:cNvSpPr>
            <a:spLocks noGrp="1"/>
          </p:cNvSpPr>
          <p:nvPr>
            <p:ph type="body" sz="quarter" idx="12"/>
          </p:nvPr>
        </p:nvSpPr>
        <p:spPr/>
        <p:txBody>
          <a:bodyPr>
            <a:normAutofit/>
          </a:bodyPr>
          <a:lstStyle/>
          <a:p>
            <a:r>
              <a:rPr lang="en-GB" altLang="en-US" dirty="0">
                <a:ea typeface="ＭＳ Ｐゴシック" pitchFamily="34" charset="-128"/>
              </a:rPr>
              <a:t>Source: </a:t>
            </a:r>
            <a:r>
              <a:rPr lang="en-GB" altLang="en-US" dirty="0">
                <a:ea typeface="ＭＳ Ｐゴシック" pitchFamily="34" charset="-128"/>
                <a:hlinkClick r:id="rId4"/>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2017</a:t>
            </a:r>
            <a:endParaRPr lang="en-GB" altLang="en-US" dirty="0">
              <a:ea typeface="ＭＳ Ｐゴシック" pitchFamily="34" charset="-128"/>
            </a:endParaRPr>
          </a:p>
          <a:p>
            <a:pPr lvl="0"/>
            <a:r>
              <a:rPr lang="en-GB" altLang="en-US" sz="900" dirty="0">
                <a:ea typeface="ＭＳ Ｐゴシック" pitchFamily="34" charset="-128"/>
              </a:rPr>
              <a:t>Individual estimates from: </a:t>
            </a:r>
            <a:r>
              <a:rPr lang="en-GB" altLang="en-US" sz="900" dirty="0" err="1">
                <a:ea typeface="ＭＳ Ｐゴシック" pitchFamily="34" charset="-128"/>
              </a:rPr>
              <a:t>Aumont</a:t>
            </a:r>
            <a:r>
              <a:rPr lang="en-GB" altLang="en-US" sz="900" dirty="0">
                <a:ea typeface="ＭＳ Ｐゴシック" pitchFamily="34" charset="-128"/>
              </a:rPr>
              <a:t> and Bopp (2006); </a:t>
            </a:r>
            <a:r>
              <a:rPr lang="en-GB" altLang="en-US" sz="900" dirty="0" err="1">
                <a:ea typeface="ＭＳ Ｐゴシック" pitchFamily="34" charset="-128"/>
              </a:rPr>
              <a:t>Buitenhuis</a:t>
            </a:r>
            <a:r>
              <a:rPr lang="en-GB" altLang="en-US" sz="900" dirty="0">
                <a:ea typeface="ＭＳ Ｐゴシック" pitchFamily="34" charset="-128"/>
              </a:rPr>
              <a:t> et al. (2010); </a:t>
            </a:r>
            <a:r>
              <a:rPr lang="en-GB" altLang="en-US" sz="900" dirty="0" err="1">
                <a:ea typeface="ＭＳ Ｐゴシック" pitchFamily="34" charset="-128"/>
              </a:rPr>
              <a:t>Chevallier</a:t>
            </a:r>
            <a:r>
              <a:rPr lang="en-GB" altLang="en-US" sz="900" dirty="0">
                <a:ea typeface="ＭＳ Ｐゴシック" pitchFamily="34" charset="-128"/>
              </a:rPr>
              <a:t> et al. (2005); Clarke et al. (2011); </a:t>
            </a:r>
            <a:r>
              <a:rPr lang="da-DK" altLang="en-US" sz="900" dirty="0">
                <a:ea typeface="ＭＳ Ｐゴシック" pitchFamily="34" charset="-128"/>
              </a:rPr>
              <a:t>; </a:t>
            </a:r>
            <a:r>
              <a:rPr lang="en-GB" altLang="en-US" sz="900" dirty="0" err="1">
                <a:ea typeface="ＭＳ Ｐゴシック" pitchFamily="34" charset="-128"/>
              </a:rPr>
              <a:t>Doney</a:t>
            </a:r>
            <a:r>
              <a:rPr lang="en-GB" altLang="en-US" sz="900" dirty="0">
                <a:ea typeface="ＭＳ Ｐゴシック" pitchFamily="34" charset="-128"/>
              </a:rPr>
              <a:t> et al. (2009); </a:t>
            </a:r>
            <a:r>
              <a:rPr lang="en-GB" altLang="en-US" sz="900" dirty="0" err="1">
                <a:ea typeface="ＭＳ Ｐゴシック" pitchFamily="34" charset="-128"/>
              </a:rPr>
              <a:t>Guimberteau</a:t>
            </a:r>
            <a:r>
              <a:rPr lang="en-GB" altLang="en-US" sz="900" dirty="0">
                <a:ea typeface="ＭＳ Ｐゴシック" pitchFamily="34" charset="-128"/>
              </a:rPr>
              <a:t> et al. (2017); Hauck et al. (2016); </a:t>
            </a:r>
            <a:r>
              <a:rPr lang="en-GB" altLang="en-US" sz="900" dirty="0" err="1">
                <a:ea typeface="ＭＳ Ｐゴシック" pitchFamily="34" charset="-128"/>
              </a:rPr>
              <a:t>Haverd</a:t>
            </a:r>
            <a:r>
              <a:rPr lang="en-GB" altLang="en-US" sz="900" dirty="0">
                <a:ea typeface="ＭＳ Ｐゴシック" pitchFamily="34" charset="-128"/>
              </a:rPr>
              <a:t> et al. (2017); </a:t>
            </a:r>
            <a:r>
              <a:rPr lang="en-GB" altLang="en-US" sz="900" dirty="0" err="1">
                <a:ea typeface="ＭＳ Ｐゴシック" pitchFamily="34" charset="-128"/>
              </a:rPr>
              <a:t>Ilyiana</a:t>
            </a:r>
            <a:r>
              <a:rPr lang="en-GB" altLang="en-US" sz="900" dirty="0">
                <a:ea typeface="ＭＳ Ｐゴシック" pitchFamily="34" charset="-128"/>
              </a:rPr>
              <a:t> et al. (2013); Jain et al. (2013); Kato et al. (2013); Keller et al. (2017); </a:t>
            </a:r>
            <a:r>
              <a:rPr lang="en-GB" altLang="en-US" sz="900" dirty="0" err="1">
                <a:ea typeface="ＭＳ Ｐゴシック" pitchFamily="34" charset="-128"/>
              </a:rPr>
              <a:t>Krinner</a:t>
            </a:r>
            <a:r>
              <a:rPr lang="en-GB" altLang="en-US" sz="900" dirty="0">
                <a:ea typeface="ＭＳ Ｐゴシック" pitchFamily="34" charset="-128"/>
              </a:rPr>
              <a:t> et al. (2005); </a:t>
            </a:r>
            <a:r>
              <a:rPr lang="en-GB" altLang="en-US" sz="900" dirty="0" err="1">
                <a:ea typeface="ＭＳ Ｐゴシック" pitchFamily="34" charset="-128"/>
              </a:rPr>
              <a:t>Landschützer</a:t>
            </a:r>
            <a:r>
              <a:rPr lang="en-GB" altLang="en-US" sz="900" dirty="0">
                <a:ea typeface="ＭＳ Ｐゴシック" pitchFamily="34" charset="-128"/>
              </a:rPr>
              <a:t> et al. (2016); Law et al. (2017); </a:t>
            </a:r>
            <a:r>
              <a:rPr lang="da-DK" altLang="en-US" sz="900" dirty="0" err="1">
                <a:ea typeface="ＭＳ Ｐゴシック" pitchFamily="34" charset="-128"/>
              </a:rPr>
              <a:t>Melton</a:t>
            </a:r>
            <a:r>
              <a:rPr lang="da-DK" altLang="en-US" sz="900" dirty="0">
                <a:ea typeface="ＭＳ Ｐゴシック" pitchFamily="34" charset="-128"/>
              </a:rPr>
              <a:t> and </a:t>
            </a:r>
            <a:r>
              <a:rPr lang="da-DK" altLang="en-US" sz="900" dirty="0" err="1">
                <a:ea typeface="ＭＳ Ｐゴシック" pitchFamily="34" charset="-128"/>
              </a:rPr>
              <a:t>Arora</a:t>
            </a:r>
            <a:r>
              <a:rPr lang="da-DK" altLang="en-US" sz="900" dirty="0">
                <a:ea typeface="ＭＳ Ｐゴシック" pitchFamily="34" charset="-128"/>
              </a:rPr>
              <a:t> (2016); </a:t>
            </a:r>
            <a:r>
              <a:rPr lang="en-GB" altLang="en-US" sz="900" dirty="0" err="1">
                <a:ea typeface="ＭＳ Ｐゴシック" pitchFamily="34" charset="-128"/>
              </a:rPr>
              <a:t>Oleson</a:t>
            </a:r>
            <a:r>
              <a:rPr lang="en-GB" altLang="en-US" sz="900" dirty="0">
                <a:ea typeface="ＭＳ Ｐゴシック" pitchFamily="34" charset="-128"/>
              </a:rPr>
              <a:t> et al. (2013); </a:t>
            </a:r>
            <a:r>
              <a:rPr lang="da-DK" altLang="en-US" sz="900" dirty="0" err="1">
                <a:ea typeface="ＭＳ Ｐゴシック" pitchFamily="34" charset="-128"/>
              </a:rPr>
              <a:t>Reick</a:t>
            </a:r>
            <a:r>
              <a:rPr lang="da-DK" altLang="en-US" sz="900" dirty="0">
                <a:ea typeface="ＭＳ Ｐゴシック" pitchFamily="34" charset="-128"/>
              </a:rPr>
              <a:t> et al. (2013); </a:t>
            </a:r>
            <a:r>
              <a:rPr lang="en-GB" altLang="en-US" sz="900" dirty="0" err="1">
                <a:ea typeface="ＭＳ Ｐゴシック" pitchFamily="34" charset="-128"/>
              </a:rPr>
              <a:t>Rödenbeck</a:t>
            </a:r>
            <a:r>
              <a:rPr lang="en-GB" altLang="en-US" sz="900" dirty="0">
                <a:ea typeface="ＭＳ Ｐゴシック" pitchFamily="34" charset="-128"/>
              </a:rPr>
              <a:t> et al. (2003); </a:t>
            </a:r>
            <a:r>
              <a:rPr lang="en-GB" altLang="en-US" sz="900" dirty="0" err="1">
                <a:ea typeface="ＭＳ Ｐゴシック" pitchFamily="34" charset="-128"/>
              </a:rPr>
              <a:t>Rödenbeck</a:t>
            </a:r>
            <a:r>
              <a:rPr lang="en-GB" altLang="en-US" sz="900" dirty="0">
                <a:ea typeface="ＭＳ Ｐゴシック" pitchFamily="34" charset="-128"/>
              </a:rPr>
              <a:t> et al. (2014); </a:t>
            </a:r>
            <a:r>
              <a:rPr lang="en-GB" altLang="en-US" sz="900" dirty="0" err="1">
                <a:ea typeface="ＭＳ Ｐゴシック" pitchFamily="34" charset="-128"/>
              </a:rPr>
              <a:t>Séférian</a:t>
            </a:r>
            <a:r>
              <a:rPr lang="en-GB" altLang="en-US" sz="900" dirty="0">
                <a:ea typeface="ＭＳ Ｐゴシック" pitchFamily="34" charset="-128"/>
              </a:rPr>
              <a:t> et al. (2013); Schwinger et al. (2016); </a:t>
            </a:r>
            <a:r>
              <a:rPr lang="en-GB" altLang="en-US" sz="900" dirty="0" err="1">
                <a:ea typeface="ＭＳ Ｐゴシック" pitchFamily="34" charset="-128"/>
              </a:rPr>
              <a:t>Sitch</a:t>
            </a:r>
            <a:r>
              <a:rPr lang="en-GB" altLang="en-US" sz="900" dirty="0">
                <a:ea typeface="ＭＳ Ｐゴシック" pitchFamily="34" charset="-128"/>
              </a:rPr>
              <a:t> et al. (2003); Smith et al. (2014); </a:t>
            </a:r>
            <a:r>
              <a:rPr lang="da-DK" altLang="en-US" sz="900" dirty="0">
                <a:ea typeface="ＭＳ Ｐゴシック" pitchFamily="34" charset="-128"/>
              </a:rPr>
              <a:t>Tian et al. (2015); van der </a:t>
            </a:r>
            <a:r>
              <a:rPr lang="da-DK" altLang="en-US" sz="900" dirty="0" err="1">
                <a:ea typeface="ＭＳ Ｐゴシック" pitchFamily="34" charset="-128"/>
              </a:rPr>
              <a:t>Laan-Luijkx</a:t>
            </a:r>
            <a:r>
              <a:rPr lang="da-DK" altLang="en-US" sz="900" dirty="0">
                <a:ea typeface="ＭＳ Ｐゴシック" pitchFamily="34" charset="-128"/>
              </a:rPr>
              <a:t> et al. (2017); </a:t>
            </a:r>
            <a:r>
              <a:rPr lang="da-DK" altLang="en-US" sz="900" dirty="0" err="1">
                <a:ea typeface="ＭＳ Ｐゴシック" pitchFamily="34" charset="-128"/>
              </a:rPr>
              <a:t>Woodward</a:t>
            </a:r>
            <a:r>
              <a:rPr lang="da-DK" altLang="en-US" sz="900" dirty="0">
                <a:ea typeface="ＭＳ Ｐゴシック" pitchFamily="34" charset="-128"/>
              </a:rPr>
              <a:t> et al. (1995);</a:t>
            </a:r>
            <a:r>
              <a:rPr lang="en-GB" altLang="en-US" sz="900" dirty="0">
                <a:ea typeface="ＭＳ Ｐゴシック" pitchFamily="34" charset="-128"/>
              </a:rPr>
              <a:t> </a:t>
            </a:r>
            <a:r>
              <a:rPr lang="da-DK" altLang="en-US" sz="900" dirty="0" err="1">
                <a:ea typeface="ＭＳ Ｐゴシック" pitchFamily="34" charset="-128"/>
              </a:rPr>
              <a:t>Zaehle</a:t>
            </a:r>
            <a:r>
              <a:rPr lang="da-DK" altLang="en-US" sz="900" dirty="0">
                <a:ea typeface="ＭＳ Ｐゴシック" pitchFamily="34" charset="-128"/>
              </a:rPr>
              <a:t> and </a:t>
            </a:r>
            <a:r>
              <a:rPr lang="da-DK" altLang="en-US" sz="900" dirty="0" err="1">
                <a:ea typeface="ＭＳ Ｐゴシック" pitchFamily="34" charset="-128"/>
              </a:rPr>
              <a:t>Friend</a:t>
            </a:r>
            <a:r>
              <a:rPr lang="da-DK" altLang="en-US" sz="900" dirty="0">
                <a:ea typeface="ＭＳ Ｐゴシック" pitchFamily="34" charset="-128"/>
              </a:rPr>
              <a:t> (2010). Full </a:t>
            </a:r>
            <a:r>
              <a:rPr lang="en-GB" altLang="en-US" sz="900" dirty="0">
                <a:ea typeface="ＭＳ Ｐゴシック" pitchFamily="34" charset="-128"/>
              </a:rPr>
              <a:t>references provided in Le Quéré et al. (2017).</a:t>
            </a:r>
          </a:p>
        </p:txBody>
      </p:sp>
      <p:sp>
        <p:nvSpPr>
          <p:cNvPr id="10" name="TextBox 9"/>
          <p:cNvSpPr txBox="1"/>
          <p:nvPr/>
        </p:nvSpPr>
        <p:spPr>
          <a:xfrm>
            <a:off x="4528947" y="3818446"/>
            <a:ext cx="2080056" cy="307777"/>
          </a:xfrm>
          <a:prstGeom prst="rect">
            <a:avLst/>
          </a:prstGeom>
          <a:noFill/>
        </p:spPr>
        <p:txBody>
          <a:bodyPr wrap="square" rtlCol="0">
            <a:spAutoFit/>
          </a:bodyPr>
          <a:lstStyle/>
          <a:p>
            <a:r>
              <a:rPr lang="en-US" sz="1400" dirty="0">
                <a:solidFill>
                  <a:schemeClr val="bg1">
                    <a:lumMod val="50000"/>
                  </a:schemeClr>
                </a:solidFill>
                <a:latin typeface="Calibri"/>
                <a:cs typeface="Calibri"/>
              </a:rPr>
              <a:t>atmospheric inversions</a:t>
            </a:r>
          </a:p>
        </p:txBody>
      </p:sp>
      <p:sp>
        <p:nvSpPr>
          <p:cNvPr id="12" name="TextBox 11"/>
          <p:cNvSpPr txBox="1"/>
          <p:nvPr/>
        </p:nvSpPr>
        <p:spPr>
          <a:xfrm>
            <a:off x="4528947" y="4078004"/>
            <a:ext cx="2650873" cy="307777"/>
          </a:xfrm>
          <a:prstGeom prst="rect">
            <a:avLst/>
          </a:prstGeom>
          <a:noFill/>
        </p:spPr>
        <p:txBody>
          <a:bodyPr wrap="square" rtlCol="0">
            <a:spAutoFit/>
          </a:bodyPr>
          <a:lstStyle/>
          <a:p>
            <a:r>
              <a:rPr lang="en-US" sz="1400" dirty="0">
                <a:solidFill>
                  <a:srgbClr val="4CC0C6"/>
                </a:solidFill>
                <a:latin typeface="Calibri"/>
                <a:cs typeface="Calibri"/>
              </a:rPr>
              <a:t>combined land and ocean models</a:t>
            </a:r>
          </a:p>
        </p:txBody>
      </p:sp>
      <p:cxnSp>
        <p:nvCxnSpPr>
          <p:cNvPr id="20" name="Straight Connector 19"/>
          <p:cNvCxnSpPr/>
          <p:nvPr/>
        </p:nvCxnSpPr>
        <p:spPr>
          <a:xfrm flipH="1">
            <a:off x="4361955" y="4049103"/>
            <a:ext cx="166992" cy="0"/>
          </a:xfrm>
          <a:prstGeom prst="line">
            <a:avLst/>
          </a:prstGeom>
          <a:ln w="9525" cmpd="sng">
            <a:solidFill>
              <a:srgbClr val="FF666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4361955" y="3932987"/>
            <a:ext cx="166992" cy="1"/>
          </a:xfrm>
          <a:prstGeom prst="line">
            <a:avLst/>
          </a:prstGeom>
          <a:ln w="9525" cmpd="sng">
            <a:solidFill>
              <a:srgbClr val="E767F5"/>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4361955" y="3988617"/>
            <a:ext cx="166992" cy="0"/>
          </a:xfrm>
          <a:prstGeom prst="line">
            <a:avLst/>
          </a:prstGeom>
          <a:ln w="9525" cmpd="sng">
            <a:solidFill>
              <a:srgbClr val="9691FF"/>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31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8"/>
            <a:ext cx="7011033" cy="4679998"/>
          </a:xfrm>
        </p:spPr>
      </p:pic>
      <p:sp>
        <p:nvSpPr>
          <p:cNvPr id="2" name="Title 1"/>
          <p:cNvSpPr>
            <a:spLocks noGrp="1"/>
          </p:cNvSpPr>
          <p:nvPr>
            <p:ph type="title"/>
          </p:nvPr>
        </p:nvSpPr>
        <p:spPr/>
        <p:txBody>
          <a:bodyPr/>
          <a:lstStyle/>
          <a:p>
            <a:r>
              <a:rPr lang="en-GB" dirty="0"/>
              <a:t>Remaining carbon budget imbalance</a:t>
            </a:r>
            <a:endParaRPr lang="en-GB" noProof="0" dirty="0"/>
          </a:p>
        </p:txBody>
      </p:sp>
      <p:sp>
        <p:nvSpPr>
          <p:cNvPr id="5" name="Text Placeholder 4"/>
          <p:cNvSpPr>
            <a:spLocks noGrp="1"/>
          </p:cNvSpPr>
          <p:nvPr>
            <p:ph type="body" sz="quarter" idx="12"/>
          </p:nvPr>
        </p:nvSpPr>
        <p:spPr/>
        <p:txBody>
          <a:bodyPr>
            <a:normAutofit/>
          </a:bodyPr>
          <a:lstStyle/>
          <a:p>
            <a:pPr>
              <a:spcBef>
                <a:spcPts val="0"/>
              </a:spcBef>
            </a:pPr>
            <a:r>
              <a:rPr lang="en-US" altLang="en-US" dirty="0">
                <a:ea typeface="ＭＳ Ｐゴシック" pitchFamily="34" charset="-128"/>
              </a:rPr>
              <a:t>The budget imbalance is the carbon left after adding independent estimates for total emissions, minus the atmospheric growth rate and estimates for the land and ocean carbon sinks using models constrained by observations</a:t>
            </a:r>
            <a:endParaRPr lang="en-GB" altLang="en-US" dirty="0">
              <a:ea typeface="ＭＳ Ｐゴシック" pitchFamily="34" charset="-128"/>
            </a:endParaRPr>
          </a:p>
          <a:p>
            <a:pPr>
              <a:spcBef>
                <a:spcPts val="0"/>
              </a:spcBef>
            </a:pPr>
            <a:r>
              <a:rPr lang="en-GB" altLang="en-US" dirty="0">
                <a:ea typeface="ＭＳ Ｐゴシック" pitchFamily="34" charset="-128"/>
              </a:rPr>
              <a:t>Source: </a:t>
            </a:r>
            <a:r>
              <a:rPr lang="en-GB" altLang="en-US" dirty="0">
                <a:ea typeface="ＭＳ Ｐゴシック" pitchFamily="34" charset="-128"/>
                <a:hlinkClick r:id="rId4"/>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2017</a:t>
            </a:r>
            <a:endParaRPr lang="en-GB" altLang="en-US" noProof="0" dirty="0">
              <a:ea typeface="ＭＳ Ｐゴシック" pitchFamily="34" charset="-128"/>
            </a:endParaRPr>
          </a:p>
        </p:txBody>
      </p:sp>
      <p:sp>
        <p:nvSpPr>
          <p:cNvPr id="11" name="Text Placeholder 3"/>
          <p:cNvSpPr>
            <a:spLocks noGrp="1"/>
          </p:cNvSpPr>
          <p:nvPr>
            <p:ph type="body" sz="quarter" idx="10"/>
          </p:nvPr>
        </p:nvSpPr>
        <p:spPr/>
        <p:txBody>
          <a:bodyPr>
            <a:normAutofit/>
          </a:bodyPr>
          <a:lstStyle/>
          <a:p>
            <a:r>
              <a:rPr lang="en-US" dirty="0"/>
              <a:t>Large and unexplained variability in the global carbon balance caused by uncertainty and understanding hinder independent verification of reported CO</a:t>
            </a:r>
            <a:r>
              <a:rPr lang="en-US" baseline="-25000" dirty="0"/>
              <a:t>2</a:t>
            </a:r>
            <a:r>
              <a:rPr lang="en-US" dirty="0"/>
              <a:t> emissions</a:t>
            </a:r>
            <a:endParaRPr lang="en-GB" dirty="0"/>
          </a:p>
        </p:txBody>
      </p:sp>
      <p:sp>
        <p:nvSpPr>
          <p:cNvPr id="3" name="TextBox 2"/>
          <p:cNvSpPr txBox="1"/>
          <p:nvPr/>
        </p:nvSpPr>
        <p:spPr>
          <a:xfrm>
            <a:off x="6617970" y="2686050"/>
            <a:ext cx="2289520" cy="1200329"/>
          </a:xfrm>
          <a:prstGeom prst="rect">
            <a:avLst/>
          </a:prstGeom>
          <a:noFill/>
        </p:spPr>
        <p:txBody>
          <a:bodyPr wrap="square" rtlCol="0">
            <a:spAutoFit/>
          </a:bodyPr>
          <a:lstStyle/>
          <a:p>
            <a:r>
              <a:rPr lang="en-US">
                <a:solidFill>
                  <a:srgbClr val="CD0001"/>
                </a:solidFill>
              </a:rPr>
              <a:t>positive values mean overestimated </a:t>
            </a:r>
            <a:r>
              <a:rPr lang="en-US" dirty="0">
                <a:solidFill>
                  <a:srgbClr val="CD0001"/>
                </a:solidFill>
              </a:rPr>
              <a:t>emissions and/or underestimated sinks</a:t>
            </a:r>
          </a:p>
        </p:txBody>
      </p:sp>
    </p:spTree>
    <p:extLst>
      <p:ext uri="{BB962C8B-B14F-4D97-AF65-F5344CB8AC3E}">
        <p14:creationId xmlns:p14="http://schemas.microsoft.com/office/powerpoint/2010/main" val="2377891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altLang="en-US" noProof="0" dirty="0">
                <a:ea typeface="ＭＳ Ｐゴシック" pitchFamily="34" charset="-128"/>
              </a:rPr>
              <a:t>Global carbon budget</a:t>
            </a:r>
          </a:p>
        </p:txBody>
      </p:sp>
      <p:sp>
        <p:nvSpPr>
          <p:cNvPr id="3" name="Text Placeholder 2"/>
          <p:cNvSpPr>
            <a:spLocks noGrp="1"/>
          </p:cNvSpPr>
          <p:nvPr>
            <p:ph type="body" sz="quarter" idx="10"/>
          </p:nvPr>
        </p:nvSpPr>
        <p:spPr/>
        <p:txBody>
          <a:bodyPr rtlCol="0">
            <a:normAutofit/>
          </a:bodyPr>
          <a:lstStyle/>
          <a:p>
            <a:pPr>
              <a:defRPr/>
            </a:pPr>
            <a:r>
              <a:rPr lang="en-GB" altLang="en-US" noProof="0" dirty="0">
                <a:ea typeface="ＭＳ Ｐゴシック" pitchFamily="34" charset="-128"/>
              </a:rPr>
              <a:t>The cumulative contributions to the global carbon budget from 1870</a:t>
            </a:r>
            <a:br>
              <a:rPr lang="en-GB" altLang="en-US" noProof="0" dirty="0">
                <a:ea typeface="ＭＳ Ｐゴシック" pitchFamily="34" charset="-128"/>
              </a:rPr>
            </a:br>
            <a:r>
              <a:rPr lang="en-US" altLang="en-US" dirty="0">
                <a:ea typeface="ＭＳ Ｐゴシック" pitchFamily="34" charset="-128"/>
              </a:rPr>
              <a:t>The carbon imbalance represents the gap in our current understanding of sources and sinks</a:t>
            </a:r>
            <a:endParaRPr lang="en-GB" altLang="en-US" noProof="0" dirty="0">
              <a:ea typeface="ＭＳ Ｐゴシック" pitchFamily="34" charset="-128"/>
            </a:endParaRPr>
          </a:p>
        </p:txBody>
      </p:sp>
      <p:sp>
        <p:nvSpPr>
          <p:cNvPr id="26627" name="Text Placeholder 4"/>
          <p:cNvSpPr>
            <a:spLocks noGrp="1"/>
          </p:cNvSpPr>
          <p:nvPr>
            <p:ph type="body" sz="quarter" idx="12"/>
          </p:nvPr>
        </p:nvSpPr>
        <p:spPr/>
        <p:txBody>
          <a:bodyPr/>
          <a:lstStyle/>
          <a:p>
            <a:pPr>
              <a:spcBef>
                <a:spcPts val="0"/>
              </a:spcBef>
            </a:pPr>
            <a:r>
              <a:rPr lang="en-GB" altLang="en-US" dirty="0">
                <a:ea typeface="ＭＳ Ｐゴシック" pitchFamily="34" charset="-128"/>
              </a:rPr>
              <a:t>Figure concept from </a:t>
            </a:r>
            <a:r>
              <a:rPr lang="en-GB" altLang="en-US" dirty="0">
                <a:ea typeface="ＭＳ Ｐゴシック" pitchFamily="34" charset="-128"/>
                <a:hlinkClick r:id="rId3"/>
              </a:rPr>
              <a:t>Shrink That Footprint</a:t>
            </a:r>
            <a:br>
              <a:rPr lang="en-GB" altLang="en-US" dirty="0">
                <a:ea typeface="ＭＳ Ｐゴシック" pitchFamily="34" charset="-128"/>
              </a:rPr>
            </a:br>
            <a:r>
              <a:rPr lang="en-GB" altLang="en-US" dirty="0">
                <a:ea typeface="ＭＳ Ｐゴシック" pitchFamily="34" charset="-128"/>
              </a:rPr>
              <a:t>Source: </a:t>
            </a:r>
            <a:r>
              <a:rPr lang="en-GB" altLang="en-US" dirty="0">
                <a:ea typeface="ＭＳ Ｐゴシック" pitchFamily="34" charset="-128"/>
                <a:hlinkClick r:id="rId4"/>
              </a:rPr>
              <a:t>CDIAC</a:t>
            </a:r>
            <a:r>
              <a:rPr lang="en-GB" altLang="en-US" dirty="0">
                <a:ea typeface="ＭＳ Ｐゴシック" pitchFamily="34" charset="-128"/>
              </a:rPr>
              <a:t>; </a:t>
            </a:r>
            <a:r>
              <a:rPr lang="en-GB" altLang="en-US" dirty="0">
                <a:ea typeface="ＭＳ Ｐゴシック" pitchFamily="34" charset="-128"/>
                <a:hlinkClick r:id="rId5"/>
              </a:rPr>
              <a:t>NOAA-ESRL</a:t>
            </a:r>
            <a:r>
              <a:rPr lang="en-GB" altLang="en-US" dirty="0">
                <a:ea typeface="ＭＳ Ｐゴシック" pitchFamily="34" charset="-128"/>
              </a:rPr>
              <a:t>; </a:t>
            </a:r>
            <a:r>
              <a:rPr lang="en-GB" altLang="en-US" dirty="0">
                <a:ea typeface="ＭＳ Ｐゴシック" pitchFamily="34" charset="-128"/>
                <a:hlinkClick r:id="rId6"/>
              </a:rPr>
              <a:t>Houghton and </a:t>
            </a:r>
            <a:r>
              <a:rPr lang="en-GB" altLang="en-US" dirty="0" err="1">
                <a:ea typeface="ＭＳ Ｐゴシック" pitchFamily="34" charset="-128"/>
                <a:hlinkClick r:id="rId6"/>
              </a:rPr>
              <a:t>Nassikas</a:t>
            </a:r>
            <a:r>
              <a:rPr lang="en-GB" altLang="en-US" dirty="0">
                <a:ea typeface="ＭＳ Ｐゴシック" pitchFamily="34" charset="-128"/>
                <a:hlinkClick r:id="rId6"/>
              </a:rPr>
              <a:t> 2017</a:t>
            </a:r>
            <a:r>
              <a:rPr lang="en-GB" altLang="en-US" dirty="0">
                <a:ea typeface="ＭＳ Ｐゴシック" pitchFamily="34" charset="-128"/>
              </a:rPr>
              <a:t>; </a:t>
            </a:r>
            <a:r>
              <a:rPr lang="en-GB" altLang="en-US" dirty="0" err="1">
                <a:ea typeface="ＭＳ Ｐゴシック" pitchFamily="34" charset="-128"/>
                <a:hlinkClick r:id="rId7"/>
              </a:rPr>
              <a:t>Hansis</a:t>
            </a:r>
            <a:r>
              <a:rPr lang="en-GB" altLang="en-US" dirty="0">
                <a:ea typeface="ＭＳ Ｐゴシック" pitchFamily="34" charset="-128"/>
                <a:hlinkClick r:id="rId7"/>
              </a:rPr>
              <a:t> et al 2015</a:t>
            </a:r>
            <a:r>
              <a:rPr lang="en-GB" altLang="en-US" dirty="0">
                <a:ea typeface="ＭＳ Ｐゴシック" pitchFamily="34" charset="-128"/>
              </a:rPr>
              <a:t>; </a:t>
            </a:r>
            <a:r>
              <a:rPr lang="en-GB" altLang="en-US" dirty="0">
                <a:ea typeface="ＭＳ Ｐゴシック" pitchFamily="34" charset="-128"/>
                <a:hlinkClick r:id="rId8"/>
              </a:rPr>
              <a:t>Joos et al 2013</a:t>
            </a:r>
            <a:r>
              <a:rPr lang="en-GB" altLang="en-US" dirty="0">
                <a:ea typeface="ＭＳ Ｐゴシック" pitchFamily="34" charset="-128"/>
              </a:rPr>
              <a:t>;</a:t>
            </a:r>
            <a:br>
              <a:rPr lang="en-GB" altLang="en-US" dirty="0">
                <a:ea typeface="ＭＳ Ｐゴシック" pitchFamily="34" charset="-128"/>
              </a:rPr>
            </a:br>
            <a:r>
              <a:rPr lang="en-GB" altLang="en-US" dirty="0" err="1">
                <a:ea typeface="ＭＳ Ｐゴシック" pitchFamily="34" charset="-128"/>
                <a:hlinkClick r:id="rId9"/>
              </a:rPr>
              <a:t>Khatiwala</a:t>
            </a:r>
            <a:r>
              <a:rPr lang="en-GB" altLang="en-US" dirty="0">
                <a:ea typeface="ＭＳ Ｐゴシック" pitchFamily="34" charset="-128"/>
                <a:hlinkClick r:id="rId9"/>
              </a:rPr>
              <a:t> et al. 2013</a:t>
            </a:r>
            <a:r>
              <a:rPr lang="en-GB" altLang="en-US" dirty="0">
                <a:ea typeface="ＭＳ Ｐゴシック" pitchFamily="34" charset="-128"/>
              </a:rPr>
              <a:t>; </a:t>
            </a:r>
            <a:r>
              <a:rPr lang="en-GB" altLang="en-US" dirty="0" err="1">
                <a:ea typeface="ＭＳ Ｐゴシック" pitchFamily="34" charset="-128"/>
                <a:hlinkClick r:id="rId10"/>
              </a:rPr>
              <a:t>DeVries</a:t>
            </a:r>
            <a:r>
              <a:rPr lang="en-GB" altLang="en-US" dirty="0">
                <a:ea typeface="ＭＳ Ｐゴシック" pitchFamily="34" charset="-128"/>
                <a:hlinkClick r:id="rId10"/>
              </a:rPr>
              <a:t> 2014</a:t>
            </a:r>
            <a:r>
              <a:rPr lang="en-GB" altLang="en-US" dirty="0">
                <a:ea typeface="ＭＳ Ｐゴシック" pitchFamily="34" charset="-128"/>
              </a:rPr>
              <a:t>; </a:t>
            </a:r>
            <a:r>
              <a:rPr lang="en-GB" altLang="en-US" dirty="0">
                <a:ea typeface="ＭＳ Ｐゴシック" pitchFamily="34" charset="-128"/>
                <a:hlinkClick r:id="rId11"/>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dirty="0">
                <a:ea typeface="ＭＳ Ｐゴシック" pitchFamily="34" charset="-128"/>
                <a:hlinkClick r:id="rId12"/>
              </a:rPr>
              <a:t>Global Carbon Budget 2016</a:t>
            </a:r>
            <a:endParaRPr lang="en-GB" altLang="en-US" dirty="0">
              <a:ea typeface="ＭＳ Ｐゴシック" pitchFamily="34" charset="-128"/>
            </a:endParaRPr>
          </a:p>
        </p:txBody>
      </p:sp>
      <p:pic>
        <p:nvPicPr>
          <p:cNvPr id="5" name="Picture Placeholder 4"/>
          <p:cNvPicPr>
            <a:picLocks noGrp="1" noChangeAspect="1"/>
          </p:cNvPicPr>
          <p:nvPr>
            <p:ph type="pic" sz="quarter" idx="11"/>
          </p:nvPr>
        </p:nvPicPr>
        <p:blipFill>
          <a:blip r:embed="rId13">
            <a:extLst>
              <a:ext uri="{28A0092B-C50C-407E-A947-70E740481C1C}">
                <a14:useLocalDpi xmlns:a14="http://schemas.microsoft.com/office/drawing/2010/main" val="0"/>
              </a:ext>
            </a:extLst>
          </a:blip>
          <a:stretch>
            <a:fillRect/>
          </a:stretch>
        </p:blipFill>
        <p:spPr>
          <a:xfrm>
            <a:off x="1074670" y="1440005"/>
            <a:ext cx="7011033" cy="4679999"/>
          </a:xfrm>
        </p:spPr>
      </p:pic>
    </p:spTree>
    <p:extLst>
      <p:ext uri="{BB962C8B-B14F-4D97-AF65-F5344CB8AC3E}">
        <p14:creationId xmlns:p14="http://schemas.microsoft.com/office/powerpoint/2010/main" val="24719380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5" y="1440008"/>
            <a:ext cx="7011033" cy="4679999"/>
          </a:xfrm>
        </p:spPr>
      </p:pic>
      <p:sp>
        <p:nvSpPr>
          <p:cNvPr id="30721" name="Title 1"/>
          <p:cNvSpPr>
            <a:spLocks noGrp="1"/>
          </p:cNvSpPr>
          <p:nvPr>
            <p:ph type="title"/>
          </p:nvPr>
        </p:nvSpPr>
        <p:spPr>
          <a:xfrm>
            <a:off x="1855788" y="119063"/>
            <a:ext cx="7288212" cy="508000"/>
          </a:xfrm>
        </p:spPr>
        <p:txBody>
          <a:bodyPr/>
          <a:lstStyle/>
          <a:p>
            <a:r>
              <a:rPr lang="en-GB" altLang="en-US" noProof="0" dirty="0">
                <a:ea typeface="ＭＳ Ｐゴシック" pitchFamily="34" charset="-128"/>
              </a:rPr>
              <a:t>Atmospheric concentration</a:t>
            </a:r>
          </a:p>
        </p:txBody>
      </p:sp>
      <p:sp>
        <p:nvSpPr>
          <p:cNvPr id="3" name="Text Placeholder 2"/>
          <p:cNvSpPr>
            <a:spLocks noGrp="1"/>
          </p:cNvSpPr>
          <p:nvPr>
            <p:ph type="body" sz="quarter" idx="10"/>
          </p:nvPr>
        </p:nvSpPr>
        <p:spPr>
          <a:xfrm>
            <a:off x="7" y="823913"/>
            <a:ext cx="9144001" cy="684212"/>
          </a:xfrm>
        </p:spPr>
        <p:txBody>
          <a:bodyPr rtlCol="0">
            <a:noAutofit/>
          </a:bodyPr>
          <a:lstStyle/>
          <a:p>
            <a:pPr>
              <a:defRPr/>
            </a:pPr>
            <a:r>
              <a:rPr lang="en-GB" altLang="en-US" noProof="0" dirty="0">
                <a:ea typeface="ＭＳ Ｐゴシック" pitchFamily="34" charset="-128"/>
              </a:rPr>
              <a:t>The global CO</a:t>
            </a:r>
            <a:r>
              <a:rPr lang="en-GB" altLang="en-US" baseline="-25000" noProof="0" dirty="0">
                <a:ea typeface="ＭＳ Ｐゴシック" pitchFamily="34" charset="-128"/>
              </a:rPr>
              <a:t>2</a:t>
            </a:r>
            <a:r>
              <a:rPr lang="en-GB" altLang="en-US" noProof="0" dirty="0">
                <a:ea typeface="ＭＳ Ｐゴシック" pitchFamily="34" charset="-128"/>
              </a:rPr>
              <a:t> concentration increased from ~277ppm in 1750 to </a:t>
            </a:r>
            <a:r>
              <a:rPr lang="en-GB" altLang="en-US" dirty="0">
                <a:ea typeface="ＭＳ Ｐゴシック" pitchFamily="34" charset="-128"/>
              </a:rPr>
              <a:t>403</a:t>
            </a:r>
            <a:r>
              <a:rPr lang="en-GB" altLang="en-US" noProof="0" dirty="0">
                <a:ea typeface="ＭＳ Ｐゴシック" pitchFamily="34" charset="-128"/>
              </a:rPr>
              <a:t>ppm in 2016 (up 45%)</a:t>
            </a:r>
            <a:br>
              <a:rPr lang="en-GB" altLang="en-US" dirty="0">
                <a:ea typeface="ＭＳ Ｐゴシック" pitchFamily="34" charset="-128"/>
              </a:rPr>
            </a:br>
            <a:r>
              <a:rPr lang="en-GB" altLang="en-US" noProof="0" dirty="0">
                <a:ea typeface="ＭＳ Ｐゴシック" pitchFamily="34" charset="-128"/>
              </a:rPr>
              <a:t>2016 was the first full year with concentration above 400ppm</a:t>
            </a:r>
          </a:p>
        </p:txBody>
      </p:sp>
      <p:sp>
        <p:nvSpPr>
          <p:cNvPr id="30723" name="Text Placeholder 4"/>
          <p:cNvSpPr>
            <a:spLocks noGrp="1"/>
          </p:cNvSpPr>
          <p:nvPr>
            <p:ph type="body" sz="quarter" idx="12"/>
          </p:nvPr>
        </p:nvSpPr>
        <p:spPr>
          <a:xfrm>
            <a:off x="188921" y="5692783"/>
            <a:ext cx="8766175" cy="1077913"/>
          </a:xfrm>
        </p:spPr>
        <p:txBody>
          <a:bodyPr>
            <a:normAutofit/>
          </a:bodyPr>
          <a:lstStyle/>
          <a:p>
            <a:pPr>
              <a:spcBef>
                <a:spcPts val="0"/>
              </a:spcBef>
            </a:pPr>
            <a:r>
              <a:rPr lang="en-GB" altLang="en-US" noProof="0" dirty="0">
                <a:ea typeface="ＭＳ Ｐゴシック" pitchFamily="34" charset="-128"/>
              </a:rPr>
              <a:t>Globally averaged surface atmospheric CO</a:t>
            </a:r>
            <a:r>
              <a:rPr lang="en-GB" altLang="en-US" baseline="-25000" noProof="0" dirty="0">
                <a:ea typeface="ＭＳ Ｐゴシック" pitchFamily="34" charset="-128"/>
              </a:rPr>
              <a:t>2</a:t>
            </a:r>
            <a:r>
              <a:rPr lang="en-GB" altLang="en-US" noProof="0" dirty="0">
                <a:ea typeface="ＭＳ Ｐゴシック" pitchFamily="34" charset="-128"/>
              </a:rPr>
              <a:t> concentration. Data from: NOAA-ESRL after 1980; </a:t>
            </a:r>
          </a:p>
          <a:p>
            <a:pPr>
              <a:spcBef>
                <a:spcPts val="0"/>
              </a:spcBef>
            </a:pPr>
            <a:r>
              <a:rPr lang="en-GB" altLang="en-US" noProof="0" dirty="0">
                <a:ea typeface="ＭＳ Ｐゴシック" pitchFamily="34" charset="-128"/>
              </a:rPr>
              <a:t>the Scripps Institution of Oceanography before 1980 (harmonised to recent data by adding 0.542ppm)</a:t>
            </a:r>
            <a:br>
              <a:rPr lang="en-GB" altLang="en-US" noProof="0" dirty="0">
                <a:ea typeface="ＭＳ Ｐゴシック" pitchFamily="34" charset="-128"/>
              </a:rPr>
            </a:br>
            <a:r>
              <a:rPr lang="en-GB" altLang="en-US" noProof="0" dirty="0">
                <a:ea typeface="ＭＳ Ｐゴシック" pitchFamily="34" charset="-128"/>
              </a:rPr>
              <a:t>Source</a:t>
            </a:r>
            <a:r>
              <a:rPr lang="en-GB" altLang="en-US" noProof="0" dirty="0">
                <a:solidFill>
                  <a:srgbClr val="000000"/>
                </a:solidFill>
                <a:ea typeface="ＭＳ Ｐゴシック" pitchFamily="34" charset="-128"/>
              </a:rPr>
              <a:t>: </a:t>
            </a:r>
            <a:r>
              <a:rPr lang="en-GB" altLang="en-US" noProof="0" dirty="0">
                <a:solidFill>
                  <a:srgbClr val="FF0000"/>
                </a:solidFill>
                <a:ea typeface="ＭＳ Ｐゴシック" pitchFamily="34" charset="-128"/>
                <a:hlinkClick r:id="rId4"/>
              </a:rPr>
              <a:t>NOAA-ESRL</a:t>
            </a:r>
            <a:r>
              <a:rPr lang="en-GB" altLang="en-US" noProof="0" dirty="0">
                <a:ea typeface="ＭＳ Ｐゴシック" pitchFamily="34" charset="-128"/>
              </a:rPr>
              <a:t>; </a:t>
            </a:r>
            <a:r>
              <a:rPr lang="en-GB" altLang="en-US" noProof="0" dirty="0">
                <a:ea typeface="ＭＳ Ｐゴシック" pitchFamily="34" charset="-128"/>
                <a:hlinkClick r:id="rId5"/>
              </a:rPr>
              <a:t>Scripps Institution of Oceanography</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dirty="0">
                <a:ea typeface="ＭＳ Ｐゴシック" pitchFamily="34" charset="-128"/>
                <a:hlinkClick r:id="rId6"/>
              </a:rPr>
              <a:t>Le Quéré et al 2017</a:t>
            </a:r>
            <a:r>
              <a:rPr lang="en-GB" altLang="en-US" noProof="0" dirty="0">
                <a:ea typeface="ＭＳ Ｐゴシック" pitchFamily="34" charset="-128"/>
              </a:rPr>
              <a:t>; </a:t>
            </a:r>
            <a:r>
              <a:rPr lang="en-GB" altLang="en-US" noProof="0" dirty="0">
                <a:ea typeface="ＭＳ Ｐゴシック" pitchFamily="34" charset="-128"/>
                <a:hlinkClick r:id="rId7"/>
              </a:rPr>
              <a:t>Global Carbon Budget 2017</a:t>
            </a:r>
            <a:endParaRPr lang="en-GB" altLang="en-US" noProof="0" dirty="0">
              <a:ea typeface="ＭＳ Ｐゴシック" pitchFamily="34" charset="-128"/>
            </a:endParaRPr>
          </a:p>
        </p:txBody>
      </p:sp>
    </p:spTree>
    <p:extLst>
      <p:ext uri="{BB962C8B-B14F-4D97-AF65-F5344CB8AC3E}">
        <p14:creationId xmlns:p14="http://schemas.microsoft.com/office/powerpoint/2010/main" val="3390381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noProof="0" dirty="0">
                <a:ea typeface="ＭＳ Ｐゴシック" pitchFamily="34" charset="-128"/>
              </a:rPr>
              <a:t>Trends in C</a:t>
            </a:r>
            <a:r>
              <a:rPr lang="en-GB" noProof="0" dirty="0">
                <a:ea typeface="ＭＳ Ｐゴシック" pitchFamily="34" charset="-128"/>
              </a:rPr>
              <a:t>O</a:t>
            </a:r>
            <a:r>
              <a:rPr lang="en-GB" baseline="-25000" noProof="0" dirty="0">
                <a:ea typeface="ＭＳ Ｐゴシック" pitchFamily="34" charset="-128"/>
              </a:rPr>
              <a:t>2</a:t>
            </a:r>
            <a:r>
              <a:rPr lang="en-GB" noProof="0" dirty="0">
                <a:ea typeface="ＭＳ Ｐゴシック" pitchFamily="34" charset="-128"/>
              </a:rPr>
              <a:t> emissions and concentrations</a:t>
            </a:r>
            <a:endParaRPr lang="en-GB" noProof="0" dirty="0"/>
          </a:p>
        </p:txBody>
      </p:sp>
      <p:sp>
        <p:nvSpPr>
          <p:cNvPr id="3" name="Text Placeholder 2"/>
          <p:cNvSpPr>
            <a:spLocks noGrp="1"/>
          </p:cNvSpPr>
          <p:nvPr>
            <p:ph type="body" sz="quarter" idx="10"/>
          </p:nvPr>
        </p:nvSpPr>
        <p:spPr/>
        <p:txBody>
          <a:bodyPr>
            <a:noAutofit/>
          </a:bodyPr>
          <a:lstStyle/>
          <a:p>
            <a:r>
              <a:rPr lang="en-GB" altLang="en-US" dirty="0"/>
              <a:t>Atmospheric CO</a:t>
            </a:r>
            <a:r>
              <a:rPr lang="en-GB" altLang="en-US" baseline="-25000" noProof="0" dirty="0"/>
              <a:t>2</a:t>
            </a:r>
            <a:r>
              <a:rPr lang="en-GB" altLang="en-US" noProof="0" dirty="0"/>
              <a:t> concentration had record growth in 2015 &amp; 2016 due to record high emissions and El Ni</a:t>
            </a:r>
            <a:r>
              <a:rPr lang="en-GB" dirty="0"/>
              <a:t>ñ</a:t>
            </a:r>
            <a:r>
              <a:rPr lang="en-GB" altLang="en-US" noProof="0" dirty="0"/>
              <a:t>o conditions, but </a:t>
            </a:r>
            <a:r>
              <a:rPr lang="en-GB" altLang="en-US" dirty="0"/>
              <a:t>growth is expected to reduce due to the end of El Ni</a:t>
            </a:r>
            <a:r>
              <a:rPr lang="en-GB" dirty="0"/>
              <a:t>ñ</a:t>
            </a:r>
            <a:r>
              <a:rPr lang="en-GB" altLang="en-US" dirty="0"/>
              <a:t>o </a:t>
            </a:r>
            <a:endParaRPr lang="en-GB" altLang="en-US" noProof="0" dirty="0"/>
          </a:p>
        </p:txBody>
      </p:sp>
      <p:sp>
        <p:nvSpPr>
          <p:cNvPr id="5" name="Text Placeholder 4"/>
          <p:cNvSpPr>
            <a:spLocks noGrp="1"/>
          </p:cNvSpPr>
          <p:nvPr>
            <p:ph type="body" sz="quarter" idx="12"/>
          </p:nvPr>
        </p:nvSpPr>
        <p:spPr/>
        <p:txBody>
          <a:bodyPr>
            <a:normAutofit/>
          </a:bodyPr>
          <a:lstStyle/>
          <a:p>
            <a:r>
              <a:rPr lang="en-GB" altLang="en-US" noProof="0" dirty="0">
                <a:ea typeface="ＭＳ Ｐゴシック" pitchFamily="34" charset="-128"/>
              </a:rPr>
              <a:t>Source: </a:t>
            </a:r>
            <a:r>
              <a:rPr lang="en-GB" altLang="en-US" noProof="0" dirty="0">
                <a:ea typeface="ＭＳ Ｐゴシック" pitchFamily="34" charset="-128"/>
                <a:hlinkClick r:id="rId3"/>
              </a:rPr>
              <a:t>Peters et al 2017</a:t>
            </a:r>
            <a:r>
              <a:rPr lang="en-GB" altLang="en-US" noProof="0" dirty="0">
                <a:ea typeface="ＭＳ Ｐゴシック" pitchFamily="34" charset="-128"/>
              </a:rPr>
              <a:t>; </a:t>
            </a:r>
            <a:r>
              <a:rPr lang="en-GB" altLang="en-US" noProof="0" dirty="0">
                <a:ea typeface="ＭＳ Ｐゴシック" pitchFamily="34" charset="-128"/>
                <a:hlinkClick r:id="rId4"/>
              </a:rPr>
              <a:t>Global Carbon Budget 2017</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1079148" y="1442997"/>
            <a:ext cx="7002077" cy="4674021"/>
          </a:xfrm>
        </p:spPr>
      </p:pic>
    </p:spTree>
    <p:extLst>
      <p:ext uri="{BB962C8B-B14F-4D97-AF65-F5344CB8AC3E}">
        <p14:creationId xmlns:p14="http://schemas.microsoft.com/office/powerpoint/2010/main" val="2787985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ea typeface="ＭＳ Ｐゴシック" pitchFamily="34" charset="-128"/>
              </a:rPr>
              <a:t>Verification of a sustained change in CO</a:t>
            </a:r>
            <a:r>
              <a:rPr lang="en-GB" baseline="-25000" dirty="0">
                <a:ea typeface="ＭＳ Ｐゴシック" pitchFamily="34" charset="-128"/>
              </a:rPr>
              <a:t>2</a:t>
            </a:r>
            <a:r>
              <a:rPr lang="en-GB" dirty="0">
                <a:ea typeface="ＭＳ Ｐゴシック" pitchFamily="34" charset="-128"/>
              </a:rPr>
              <a:t> emissions</a:t>
            </a:r>
            <a:endParaRPr lang="en-GB" noProof="0" dirty="0"/>
          </a:p>
        </p:txBody>
      </p:sp>
      <p:sp>
        <p:nvSpPr>
          <p:cNvPr id="3" name="Text Placeholder 2"/>
          <p:cNvSpPr>
            <a:spLocks noGrp="1"/>
          </p:cNvSpPr>
          <p:nvPr>
            <p:ph type="body" sz="quarter" idx="10"/>
          </p:nvPr>
        </p:nvSpPr>
        <p:spPr/>
        <p:txBody>
          <a:bodyPr>
            <a:noAutofit/>
          </a:bodyPr>
          <a:lstStyle/>
          <a:p>
            <a:r>
              <a:rPr lang="en-US" altLang="en-US" noProof="0" dirty="0"/>
              <a:t>Our ability to detect changes in CO</a:t>
            </a:r>
            <a:r>
              <a:rPr lang="en-US" altLang="en-US" baseline="-25000" noProof="0" dirty="0"/>
              <a:t>2</a:t>
            </a:r>
            <a:r>
              <a:rPr lang="en-US" altLang="en-US" noProof="0" dirty="0"/>
              <a:t> emissions based on atmospheric observations is limited by our understanding of carbon cycle variability</a:t>
            </a:r>
            <a:endParaRPr lang="en-GB" altLang="en-US" noProof="0" dirty="0"/>
          </a:p>
        </p:txBody>
      </p:sp>
      <p:pic>
        <p:nvPicPr>
          <p:cNvPr id="8" name="Picture Placeholder 7"/>
          <p:cNvPicPr>
            <a:picLocks noGrp="1" noChangeAspect="1"/>
          </p:cNvPicPr>
          <p:nvPr>
            <p:ph type="pic" sz="quarter" idx="11"/>
          </p:nvPr>
        </p:nvPicPr>
        <p:blipFill>
          <a:blip r:embed="rId3"/>
          <a:stretch>
            <a:fillRect/>
          </a:stretch>
        </p:blipFill>
        <p:spPr>
          <a:xfrm>
            <a:off x="1074670" y="1442997"/>
            <a:ext cx="7011033" cy="4674021"/>
          </a:xfrm>
        </p:spPr>
      </p:pic>
      <p:sp>
        <p:nvSpPr>
          <p:cNvPr id="5" name="Text Placeholder 4"/>
          <p:cNvSpPr>
            <a:spLocks noGrp="1"/>
          </p:cNvSpPr>
          <p:nvPr>
            <p:ph type="body" sz="quarter" idx="12"/>
          </p:nvPr>
        </p:nvSpPr>
        <p:spPr/>
        <p:txBody>
          <a:bodyPr>
            <a:normAutofit/>
          </a:bodyPr>
          <a:lstStyle/>
          <a:p>
            <a:r>
              <a:rPr lang="en-US" altLang="en-US" i="1" noProof="0" dirty="0">
                <a:ea typeface="ＭＳ Ｐゴシック" pitchFamily="34" charset="-128"/>
              </a:rPr>
              <a:t>Observations </a:t>
            </a:r>
            <a:r>
              <a:rPr lang="en-US" altLang="en-US" noProof="0" dirty="0">
                <a:ea typeface="ＭＳ Ｐゴシック" pitchFamily="34" charset="-128"/>
              </a:rPr>
              <a:t>show a large-interannual to decadal variability, which can only be partially </a:t>
            </a:r>
            <a:r>
              <a:rPr lang="en-US" altLang="en-US" i="1" noProof="0" dirty="0">
                <a:ea typeface="ＭＳ Ｐゴシック" pitchFamily="34" charset="-128"/>
              </a:rPr>
              <a:t>reconstructed </a:t>
            </a:r>
            <a:r>
              <a:rPr lang="en-US" altLang="en-US" noProof="0" dirty="0">
                <a:ea typeface="ＭＳ Ｐゴシック" pitchFamily="34" charset="-128"/>
              </a:rPr>
              <a:t>through the global carbon budget. The difference between observations and reconstructed is the “budget imbalance”.</a:t>
            </a:r>
            <a:br>
              <a:rPr lang="en-GB" altLang="en-US"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4"/>
              </a:rPr>
              <a:t>Peters et al 2017</a:t>
            </a:r>
            <a:r>
              <a:rPr lang="en-GB" altLang="en-US" noProof="0" dirty="0">
                <a:ea typeface="ＭＳ Ｐゴシック" pitchFamily="34" charset="-128"/>
              </a:rPr>
              <a:t>; </a:t>
            </a:r>
            <a:r>
              <a:rPr lang="en-GB" altLang="en-US" noProof="0" dirty="0">
                <a:ea typeface="ＭＳ Ｐゴシック" pitchFamily="34" charset="-128"/>
                <a:hlinkClick r:id="rId5"/>
              </a:rPr>
              <a:t>Global Carbon Budget 2017</a:t>
            </a:r>
            <a:endParaRPr lang="en-GB" altLang="en-US" noProof="0" dirty="0">
              <a:ea typeface="ＭＳ Ｐゴシック" pitchFamily="34" charset="-128"/>
            </a:endParaRPr>
          </a:p>
        </p:txBody>
      </p:sp>
    </p:spTree>
    <p:extLst>
      <p:ext uri="{BB962C8B-B14F-4D97-AF65-F5344CB8AC3E}">
        <p14:creationId xmlns:p14="http://schemas.microsoft.com/office/powerpoint/2010/main" val="39639523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Seasonal variation of atmospheric CO</a:t>
            </a:r>
            <a:r>
              <a:rPr lang="en-GB" baseline="-25000" noProof="0" dirty="0"/>
              <a:t>2</a:t>
            </a:r>
            <a:r>
              <a:rPr lang="en-GB" noProof="0" dirty="0"/>
              <a:t> concentration</a:t>
            </a:r>
          </a:p>
        </p:txBody>
      </p:sp>
      <p:sp>
        <p:nvSpPr>
          <p:cNvPr id="5" name="Text Placeholder 4"/>
          <p:cNvSpPr>
            <a:spLocks noGrp="1"/>
          </p:cNvSpPr>
          <p:nvPr>
            <p:ph type="body" sz="quarter" idx="12"/>
          </p:nvPr>
        </p:nvSpPr>
        <p:spPr/>
        <p:txBody>
          <a:bodyPr/>
          <a:lstStyle/>
          <a:p>
            <a:r>
              <a:rPr lang="en-GB" noProof="0" dirty="0"/>
              <a:t>Forecasts are </a:t>
            </a:r>
            <a:r>
              <a:rPr lang="en-GB" noProof="0" dirty="0">
                <a:hlinkClick r:id="rId2"/>
              </a:rPr>
              <a:t>an update</a:t>
            </a:r>
            <a:r>
              <a:rPr lang="en-GB" noProof="0" dirty="0"/>
              <a:t> of </a:t>
            </a:r>
            <a:r>
              <a:rPr lang="en-GB" noProof="0" dirty="0">
                <a:hlinkClick r:id="rId3"/>
              </a:rPr>
              <a:t>Betts et al 2016</a:t>
            </a:r>
            <a:r>
              <a:rPr lang="en-GB" noProof="0" dirty="0"/>
              <a:t>. The deviation from monthly observations is 0.24 ppm (RMSE).</a:t>
            </a:r>
            <a:br>
              <a:rPr lang="en-GB" noProof="0" dirty="0"/>
            </a:br>
            <a:r>
              <a:rPr lang="en-GB" noProof="0" dirty="0"/>
              <a:t>Updates of </a:t>
            </a:r>
            <a:r>
              <a:rPr lang="en-GB" noProof="0" dirty="0">
                <a:hlinkClick r:id="rId4"/>
              </a:rPr>
              <a:t>this figure</a:t>
            </a:r>
            <a:r>
              <a:rPr lang="en-GB" noProof="0" dirty="0"/>
              <a:t> are available, and </a:t>
            </a:r>
            <a:r>
              <a:rPr lang="en-GB" noProof="0" dirty="0">
                <a:hlinkClick r:id="rId5"/>
              </a:rPr>
              <a:t>another</a:t>
            </a:r>
            <a:r>
              <a:rPr lang="en-GB" noProof="0" dirty="0"/>
              <a:t> on the drivers of the atmospheric growth</a:t>
            </a:r>
          </a:p>
          <a:p>
            <a:r>
              <a:rPr lang="en-GB" noProof="0" dirty="0"/>
              <a:t>Source: </a:t>
            </a:r>
            <a:r>
              <a:rPr lang="en-US" dirty="0"/>
              <a:t>Tans and Keeling (2017), </a:t>
            </a:r>
            <a:r>
              <a:rPr lang="en-GB" altLang="en-US" dirty="0">
                <a:solidFill>
                  <a:srgbClr val="FF0000"/>
                </a:solidFill>
                <a:ea typeface="ＭＳ Ｐゴシック" pitchFamily="34" charset="-128"/>
                <a:hlinkClick r:id="rId6"/>
              </a:rPr>
              <a:t>NOAA-ESRL</a:t>
            </a:r>
            <a:r>
              <a:rPr lang="en-US" dirty="0"/>
              <a:t>, </a:t>
            </a:r>
            <a:r>
              <a:rPr lang="en-GB" altLang="en-US" dirty="0">
                <a:ea typeface="ＭＳ Ｐゴシック" pitchFamily="34" charset="-128"/>
                <a:hlinkClick r:id="rId7"/>
              </a:rPr>
              <a:t>Scripps Institution of Oceanography</a:t>
            </a:r>
            <a:endParaRPr lang="en-GB" noProof="0" dirty="0"/>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2531" y="1394901"/>
            <a:ext cx="6838946" cy="4068195"/>
          </a:xfrm>
          <a:prstGeom prst="rect">
            <a:avLst/>
          </a:prstGeom>
        </p:spPr>
      </p:pic>
      <p:sp>
        <p:nvSpPr>
          <p:cNvPr id="4" name="Text Placeholder 3"/>
          <p:cNvSpPr>
            <a:spLocks noGrp="1"/>
          </p:cNvSpPr>
          <p:nvPr>
            <p:ph type="body" sz="quarter" idx="10"/>
          </p:nvPr>
        </p:nvSpPr>
        <p:spPr/>
        <p:txBody>
          <a:bodyPr/>
          <a:lstStyle/>
          <a:p>
            <a:r>
              <a:rPr lang="en-GB" noProof="0" dirty="0"/>
              <a:t>Weekly CO</a:t>
            </a:r>
            <a:r>
              <a:rPr lang="en-GB" baseline="-25000" noProof="0" dirty="0"/>
              <a:t>2</a:t>
            </a:r>
            <a:r>
              <a:rPr lang="en-GB" noProof="0" dirty="0"/>
              <a:t> concentration measured at Mauna Loa stayed above 400ppm throughout 2016</a:t>
            </a:r>
            <a:br>
              <a:rPr lang="en-GB" noProof="0" dirty="0"/>
            </a:br>
            <a:r>
              <a:rPr lang="en-GB" noProof="0" dirty="0"/>
              <a:t>and is forecast to average 406.8 in 2017</a:t>
            </a:r>
          </a:p>
        </p:txBody>
      </p:sp>
    </p:spTree>
    <p:extLst>
      <p:ext uri="{BB962C8B-B14F-4D97-AF65-F5344CB8AC3E}">
        <p14:creationId xmlns:p14="http://schemas.microsoft.com/office/powerpoint/2010/main" val="1387606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End notes</a:t>
            </a:r>
            <a:endParaRPr lang="en-GB" noProof="0" dirty="0"/>
          </a:p>
        </p:txBody>
      </p:sp>
    </p:spTree>
    <p:extLst>
      <p:ext uri="{BB962C8B-B14F-4D97-AF65-F5344CB8AC3E}">
        <p14:creationId xmlns:p14="http://schemas.microsoft.com/office/powerpoint/2010/main" val="28436250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Infographic</a:t>
            </a:r>
          </a:p>
        </p:txBody>
      </p:sp>
      <p:pic>
        <p:nvPicPr>
          <p:cNvPr id="7" name="Picture 2" descr="R:\EIA-INTASS\GCP\Slides\2014 edition\Slides\FutureEarth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52" y="69122"/>
            <a:ext cx="1865339" cy="6190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179" y="783133"/>
            <a:ext cx="4283641" cy="6061353"/>
          </a:xfrm>
          <a:prstGeom prst="rect">
            <a:avLst/>
          </a:prstGeom>
        </p:spPr>
      </p:pic>
    </p:spTree>
    <p:extLst>
      <p:ext uri="{BB962C8B-B14F-4D97-AF65-F5344CB8AC3E}">
        <p14:creationId xmlns:p14="http://schemas.microsoft.com/office/powerpoint/2010/main" val="2947159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2033" y="6143395"/>
            <a:ext cx="2684867" cy="589213"/>
          </a:xfrm>
          <a:prstGeom prst="rect">
            <a:avLst/>
          </a:prstGeom>
        </p:spPr>
      </p:pic>
      <p:pic>
        <p:nvPicPr>
          <p:cNvPr id="7" name="Picture 1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84848" y="5179684"/>
            <a:ext cx="1647177" cy="4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525538" y="5225115"/>
            <a:ext cx="2198085" cy="40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513105" y="5894319"/>
            <a:ext cx="848227" cy="9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8"/>
          <p:cNvSpPr>
            <a:spLocks noGrp="1"/>
          </p:cNvSpPr>
          <p:nvPr>
            <p:ph type="title"/>
          </p:nvPr>
        </p:nvSpPr>
        <p:spPr/>
        <p:txBody>
          <a:bodyPr>
            <a:normAutofit/>
          </a:bodyPr>
          <a:lstStyle/>
          <a:p>
            <a:r>
              <a:rPr lang="en-GB" noProof="0" dirty="0"/>
              <a:t>Acknowledgements</a:t>
            </a:r>
            <a:endParaRPr lang="en-GB" noProof="0" dirty="0">
              <a:solidFill>
                <a:srgbClr val="FF0000"/>
              </a:solidFill>
            </a:endParaRPr>
          </a:p>
        </p:txBody>
      </p:sp>
      <p:sp>
        <p:nvSpPr>
          <p:cNvPr id="3" name="Rectangle 2"/>
          <p:cNvSpPr/>
          <p:nvPr/>
        </p:nvSpPr>
        <p:spPr>
          <a:xfrm>
            <a:off x="173136" y="1238561"/>
            <a:ext cx="4361890" cy="2400657"/>
          </a:xfrm>
          <a:prstGeom prst="rect">
            <a:avLst/>
          </a:prstGeom>
        </p:spPr>
        <p:txBody>
          <a:bodyPr wrap="square">
            <a:spAutoFit/>
          </a:bodyPr>
          <a:lstStyle/>
          <a:p>
            <a:pPr algn="ctr"/>
            <a:r>
              <a:rPr lang="en-US" sz="1400" dirty="0">
                <a:solidFill>
                  <a:srgbClr val="4C9BDB"/>
                </a:solidFill>
                <a:latin typeface="Calibri"/>
                <a:cs typeface="Calibri"/>
              </a:rPr>
              <a:t>The work presented in the </a:t>
            </a:r>
            <a:r>
              <a:rPr lang="en-US" sz="1400" b="1" dirty="0">
                <a:solidFill>
                  <a:srgbClr val="4C9BDB"/>
                </a:solidFill>
                <a:latin typeface="Calibri"/>
                <a:cs typeface="Calibri"/>
              </a:rPr>
              <a:t>Global Carbon Budget 2017 </a:t>
            </a:r>
            <a:r>
              <a:rPr lang="en-US" sz="1400" dirty="0">
                <a:solidFill>
                  <a:srgbClr val="4C9BDB"/>
                </a:solidFill>
                <a:latin typeface="Calibri"/>
                <a:cs typeface="Calibri"/>
              </a:rPr>
              <a:t>has been possible thanks to the contributions of </a:t>
            </a:r>
            <a:r>
              <a:rPr lang="en-US" sz="1400" b="1" dirty="0">
                <a:solidFill>
                  <a:srgbClr val="4C9BDB"/>
                </a:solidFill>
                <a:latin typeface="Calibri"/>
                <a:cs typeface="Calibri"/>
              </a:rPr>
              <a:t>hundreds of people </a:t>
            </a:r>
            <a:r>
              <a:rPr lang="en-US" sz="1400" dirty="0">
                <a:solidFill>
                  <a:srgbClr val="4C9BDB"/>
                </a:solidFill>
                <a:latin typeface="Calibri"/>
                <a:cs typeface="Calibri"/>
              </a:rPr>
              <a:t>involved in observational networks, modeling, and synthesis efforts. </a:t>
            </a:r>
          </a:p>
          <a:p>
            <a:pPr algn="ctr">
              <a:spcBef>
                <a:spcPts val="600"/>
              </a:spcBef>
            </a:pPr>
            <a:r>
              <a:rPr lang="en-US" sz="1400" dirty="0">
                <a:solidFill>
                  <a:srgbClr val="4C9BDB"/>
                </a:solidFill>
                <a:latin typeface="Calibri"/>
                <a:cs typeface="Calibri"/>
              </a:rPr>
              <a:t>We thank the institutions and agencies that provide support for individuals and funding that enable the collaborative effort of bringing all components together in the carbon budget effort.</a:t>
            </a:r>
          </a:p>
          <a:p>
            <a:pPr algn="ctr">
              <a:spcBef>
                <a:spcPts val="600"/>
              </a:spcBef>
            </a:pPr>
            <a:r>
              <a:rPr lang="en-US" sz="1400" dirty="0">
                <a:solidFill>
                  <a:srgbClr val="4C9BDB"/>
                </a:solidFill>
                <a:cs typeface="Calibri"/>
              </a:rPr>
              <a:t>We thank the sponsors of the GCP and GCP support and liaison offices.</a:t>
            </a:r>
          </a:p>
        </p:txBody>
      </p:sp>
      <p:pic>
        <p:nvPicPr>
          <p:cNvPr id="9" name="Picture 8">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9651" y="4959933"/>
            <a:ext cx="926599" cy="934386"/>
          </a:xfrm>
          <a:prstGeom prst="rect">
            <a:avLst/>
          </a:prstGeom>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92423" y="3799929"/>
            <a:ext cx="2772726" cy="920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70620" y="6185025"/>
            <a:ext cx="838062" cy="504051"/>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116250" y="6165007"/>
            <a:ext cx="1782588" cy="462378"/>
          </a:xfrm>
          <a:prstGeom prst="rect">
            <a:avLst/>
          </a:prstGeom>
        </p:spPr>
      </p:pic>
      <p:sp>
        <p:nvSpPr>
          <p:cNvPr id="21" name="Text Placeholder 3"/>
          <p:cNvSpPr txBox="1">
            <a:spLocks/>
          </p:cNvSpPr>
          <p:nvPr/>
        </p:nvSpPr>
        <p:spPr bwMode="auto">
          <a:xfrm>
            <a:off x="4807350" y="1270000"/>
            <a:ext cx="3832546" cy="334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spcBef>
                <a:spcPct val="20000"/>
              </a:spcBef>
            </a:pPr>
            <a:r>
              <a:rPr lang="en-GB" altLang="en-US" sz="1400" dirty="0">
                <a:solidFill>
                  <a:srgbClr val="4C9BDB"/>
                </a:solidFill>
                <a:latin typeface="Calibri"/>
                <a:cs typeface="Calibri"/>
              </a:rPr>
              <a:t>We also want thank each of the many funding agencies that supported the individual components of this release. A full list in provided in Table B1 of Le Quéré et al. 2017. </a:t>
            </a:r>
            <a:r>
              <a:rPr lang="en-GB" sz="1400" dirty="0">
                <a:hlinkClick r:id="rId15"/>
              </a:rPr>
              <a:t>https://doi.org/10.5194/essdd-2017-123</a:t>
            </a:r>
            <a:r>
              <a:rPr lang="en-GB" sz="1400" dirty="0"/>
              <a:t> </a:t>
            </a:r>
            <a:endParaRPr lang="en-AU" sz="1400" dirty="0">
              <a:solidFill>
                <a:srgbClr val="4C9BDB"/>
              </a:solidFill>
              <a:latin typeface="Calibri"/>
              <a:ea typeface="ＭＳ Ｐゴシック" charset="0"/>
              <a:cs typeface="Calibri"/>
            </a:endParaRPr>
          </a:p>
          <a:p>
            <a:pPr algn="ctr">
              <a:spcBef>
                <a:spcPct val="20000"/>
              </a:spcBef>
            </a:pPr>
            <a:endParaRPr lang="en-GB" altLang="en-US" sz="1400" dirty="0">
              <a:solidFill>
                <a:srgbClr val="4C9BDB"/>
              </a:solidFill>
              <a:latin typeface="Calibri"/>
              <a:cs typeface="Calibri"/>
            </a:endParaRPr>
          </a:p>
          <a:p>
            <a:pPr>
              <a:lnSpc>
                <a:spcPct val="80000"/>
              </a:lnSpc>
              <a:spcBef>
                <a:spcPct val="20000"/>
              </a:spcBef>
            </a:pPr>
            <a:endParaRPr lang="en-GB" altLang="en-US" sz="1400" dirty="0">
              <a:solidFill>
                <a:srgbClr val="4C9BDB"/>
              </a:solidFill>
              <a:latin typeface="Calibri"/>
              <a:cs typeface="Calibri"/>
            </a:endParaRPr>
          </a:p>
          <a:p>
            <a:pPr algn="ctr">
              <a:spcBef>
                <a:spcPct val="20000"/>
              </a:spcBef>
            </a:pPr>
            <a:r>
              <a:rPr lang="en-GB" altLang="en-US" sz="1400" dirty="0">
                <a:solidFill>
                  <a:srgbClr val="4C9BDB"/>
                </a:solidFill>
                <a:latin typeface="Calibri"/>
                <a:cs typeface="Calibri"/>
              </a:rPr>
              <a:t>We also thanks the </a:t>
            </a:r>
            <a:r>
              <a:rPr lang="en-GB" altLang="en-US" sz="1400" dirty="0" err="1">
                <a:solidFill>
                  <a:srgbClr val="4C9BDB"/>
                </a:solidFill>
                <a:latin typeface="Calibri"/>
                <a:cs typeface="Calibri"/>
              </a:rPr>
              <a:t>Fondation</a:t>
            </a:r>
            <a:r>
              <a:rPr lang="en-GB" altLang="en-US" sz="1400" dirty="0">
                <a:solidFill>
                  <a:srgbClr val="4C9BDB"/>
                </a:solidFill>
                <a:latin typeface="Calibri"/>
                <a:cs typeface="Calibri"/>
              </a:rPr>
              <a:t> BNP Paribas for supporting the Global Carbon Atlas.</a:t>
            </a:r>
          </a:p>
          <a:p>
            <a:pPr algn="ctr">
              <a:spcBef>
                <a:spcPct val="20000"/>
              </a:spcBef>
            </a:pPr>
            <a:endParaRPr lang="en-GB" altLang="en-US" sz="1400" dirty="0">
              <a:solidFill>
                <a:srgbClr val="4C9BDB"/>
              </a:solidFill>
              <a:latin typeface="Calibri"/>
              <a:cs typeface="Calibri"/>
            </a:endParaRPr>
          </a:p>
          <a:p>
            <a:pPr algn="ctr">
              <a:spcBef>
                <a:spcPct val="20000"/>
              </a:spcBef>
            </a:pPr>
            <a:r>
              <a:rPr lang="en-GB" altLang="en-US" sz="1400" dirty="0">
                <a:solidFill>
                  <a:srgbClr val="4C9BDB"/>
                </a:solidFill>
                <a:latin typeface="Calibri"/>
                <a:cs typeface="Calibri"/>
              </a:rPr>
              <a:t>This presentation was created by Robbie Andrew with Pep </a:t>
            </a:r>
            <a:r>
              <a:rPr lang="en-GB" altLang="en-US" sz="1400" dirty="0" err="1">
                <a:solidFill>
                  <a:srgbClr val="4C9BDB"/>
                </a:solidFill>
                <a:latin typeface="Calibri"/>
                <a:cs typeface="Calibri"/>
              </a:rPr>
              <a:t>Canadell</a:t>
            </a:r>
            <a:r>
              <a:rPr lang="en-GB" altLang="en-US" sz="1400" dirty="0">
                <a:solidFill>
                  <a:srgbClr val="4C9BDB"/>
                </a:solidFill>
                <a:latin typeface="Calibri"/>
                <a:cs typeface="Calibri"/>
              </a:rPr>
              <a:t>, Glen Peters and </a:t>
            </a:r>
            <a:br>
              <a:rPr lang="en-GB" altLang="en-US" sz="1400" dirty="0">
                <a:solidFill>
                  <a:srgbClr val="4C9BDB"/>
                </a:solidFill>
                <a:latin typeface="Calibri"/>
                <a:cs typeface="Calibri"/>
              </a:rPr>
            </a:br>
            <a:r>
              <a:rPr lang="en-GB" altLang="en-US" sz="1400" dirty="0">
                <a:solidFill>
                  <a:srgbClr val="4C9BDB"/>
                </a:solidFill>
                <a:latin typeface="Calibri"/>
                <a:cs typeface="Calibri"/>
              </a:rPr>
              <a:t>Corinne Le Quéré in support of the international carbon research community.</a:t>
            </a:r>
          </a:p>
        </p:txBody>
      </p:sp>
      <p:pic>
        <p:nvPicPr>
          <p:cNvPr id="2" name="Picture 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5311" y="6270338"/>
            <a:ext cx="1031155" cy="512527"/>
          </a:xfrm>
          <a:prstGeom prst="rect">
            <a:avLst/>
          </a:prstGeom>
        </p:spPr>
      </p:pic>
      <p:pic>
        <p:nvPicPr>
          <p:cNvPr id="11" name="Picture 1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4791" y="4975976"/>
            <a:ext cx="888005" cy="881922"/>
          </a:xfrm>
          <a:prstGeom prst="rect">
            <a:avLst/>
          </a:prstGeom>
        </p:spPr>
      </p:pic>
      <p:pic>
        <p:nvPicPr>
          <p:cNvPr id="24" name="Picture 2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921015" y="5021785"/>
            <a:ext cx="2222984" cy="609037"/>
          </a:xfrm>
          <a:prstGeom prst="rect">
            <a:avLst/>
          </a:prstGeom>
        </p:spPr>
      </p:pic>
    </p:spTree>
    <p:extLst>
      <p:ext uri="{BB962C8B-B14F-4D97-AF65-F5344CB8AC3E}">
        <p14:creationId xmlns:p14="http://schemas.microsoft.com/office/powerpoint/2010/main" val="341076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74436" y="1142730"/>
            <a:ext cx="8973879" cy="57152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dirty="0">
                <a:solidFill>
                  <a:srgbClr val="4C9BDB"/>
                </a:solidFill>
                <a:latin typeface="Calibri"/>
                <a:ea typeface="ＭＳ Ｐゴシック" charset="0"/>
                <a:cs typeface="Calibri"/>
              </a:rPr>
              <a:t>All the data is shown in billion tonnes CO</a:t>
            </a:r>
            <a:r>
              <a:rPr lang="en-GB" sz="2800" baseline="-25000" dirty="0">
                <a:solidFill>
                  <a:srgbClr val="4C9BDB"/>
                </a:solidFill>
                <a:latin typeface="Calibri"/>
                <a:ea typeface="ＭＳ Ｐゴシック" charset="0"/>
                <a:cs typeface="Calibri"/>
              </a:rPr>
              <a:t>2</a:t>
            </a:r>
            <a:r>
              <a:rPr lang="en-GB" sz="2800" dirty="0">
                <a:solidFill>
                  <a:srgbClr val="4C9BDB"/>
                </a:solidFill>
                <a:latin typeface="Calibri"/>
                <a:ea typeface="ＭＳ Ｐゴシック" charset="0"/>
                <a:cs typeface="Calibri"/>
              </a:rPr>
              <a:t> (GtCO</a:t>
            </a:r>
            <a:r>
              <a:rPr lang="en-GB" sz="2800" baseline="-25000" dirty="0">
                <a:solidFill>
                  <a:srgbClr val="4C9BDB"/>
                </a:solidFill>
                <a:latin typeface="Calibri"/>
                <a:ea typeface="ＭＳ Ｐゴシック" charset="0"/>
                <a:cs typeface="Calibri"/>
              </a:rPr>
              <a:t>2</a:t>
            </a:r>
            <a:r>
              <a:rPr lang="en-GB" sz="2800" dirty="0">
                <a:solidFill>
                  <a:srgbClr val="4C9BDB"/>
                </a:solidFill>
                <a:latin typeface="Calibri"/>
                <a:ea typeface="ＭＳ Ｐゴシック" charset="0"/>
                <a:cs typeface="Calibri"/>
              </a:rPr>
              <a:t>)</a:t>
            </a:r>
          </a:p>
          <a:p>
            <a:pPr algn="ctr"/>
            <a:endParaRPr lang="en-GB" sz="20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a:t>
            </a:r>
            <a:r>
              <a:rPr lang="en-GB" sz="2200" dirty="0" err="1">
                <a:solidFill>
                  <a:srgbClr val="4C9BDB"/>
                </a:solidFill>
                <a:latin typeface="Calibri"/>
                <a:ea typeface="ＭＳ Ｐゴシック" charset="0"/>
                <a:cs typeface="Calibri"/>
              </a:rPr>
              <a:t>Gigatonne</a:t>
            </a:r>
            <a:r>
              <a:rPr lang="en-GB" sz="2200" dirty="0">
                <a:solidFill>
                  <a:srgbClr val="4C9BDB"/>
                </a:solidFill>
                <a:latin typeface="Calibri"/>
                <a:ea typeface="ＭＳ Ｐゴシック" charset="0"/>
                <a:cs typeface="Calibri"/>
              </a:rPr>
              <a:t> (</a:t>
            </a:r>
            <a:r>
              <a:rPr lang="en-GB" sz="2200" dirty="0" err="1">
                <a:solidFill>
                  <a:srgbClr val="4C9BDB"/>
                </a:solidFill>
                <a:latin typeface="Calibri"/>
                <a:ea typeface="ＭＳ Ｐゴシック" charset="0"/>
                <a:cs typeface="Calibri"/>
              </a:rPr>
              <a:t>Gt</a:t>
            </a:r>
            <a:r>
              <a:rPr lang="en-GB" sz="2200" dirty="0">
                <a:solidFill>
                  <a:srgbClr val="4C9BDB"/>
                </a:solidFill>
                <a:latin typeface="Calibri"/>
                <a:ea typeface="ＭＳ Ｐゴシック" charset="0"/>
                <a:cs typeface="Calibri"/>
              </a:rPr>
              <a:t>) = 1 billion tonnes = 1×10</a:t>
            </a:r>
            <a:r>
              <a:rPr lang="en-GB" sz="2200" baseline="30000" dirty="0">
                <a:solidFill>
                  <a:srgbClr val="4C9BDB"/>
                </a:solidFill>
                <a:latin typeface="Calibri"/>
                <a:ea typeface="ＭＳ Ｐゴシック" charset="0"/>
                <a:cs typeface="Calibri"/>
              </a:rPr>
              <a:t>15</a:t>
            </a:r>
            <a:r>
              <a:rPr lang="en-GB" sz="2200" dirty="0">
                <a:solidFill>
                  <a:srgbClr val="4C9BDB"/>
                </a:solidFill>
                <a:latin typeface="Calibri"/>
                <a:ea typeface="ＭＳ Ｐゴシック" charset="0"/>
                <a:cs typeface="Calibri"/>
              </a:rPr>
              <a:t>g = 1 </a:t>
            </a:r>
            <a:r>
              <a:rPr lang="en-GB" sz="2200" dirty="0" err="1">
                <a:solidFill>
                  <a:srgbClr val="4C9BDB"/>
                </a:solidFill>
                <a:latin typeface="Calibri"/>
                <a:ea typeface="ＭＳ Ｐゴシック" charset="0"/>
                <a:cs typeface="Calibri"/>
              </a:rPr>
              <a:t>Petagram</a:t>
            </a:r>
            <a:r>
              <a:rPr lang="en-GB" sz="2200" dirty="0">
                <a:solidFill>
                  <a:srgbClr val="4C9BDB"/>
                </a:solidFill>
                <a:latin typeface="Calibri"/>
                <a:ea typeface="ＭＳ Ｐゴシック" charset="0"/>
                <a:cs typeface="Calibri"/>
              </a:rPr>
              <a:t> (</a:t>
            </a:r>
            <a:r>
              <a:rPr lang="en-GB" sz="2200" dirty="0" err="1">
                <a:solidFill>
                  <a:srgbClr val="4C9BDB"/>
                </a:solidFill>
                <a:latin typeface="Calibri"/>
                <a:ea typeface="ＭＳ Ｐゴシック" charset="0"/>
                <a:cs typeface="Calibri"/>
              </a:rPr>
              <a:t>Pg</a:t>
            </a:r>
            <a:r>
              <a:rPr lang="en-GB" sz="2200" dirty="0">
                <a:solidFill>
                  <a:srgbClr val="4C9BDB"/>
                </a:solidFill>
                <a:latin typeface="Calibri"/>
                <a:ea typeface="ＭＳ Ｐゴシック" charset="0"/>
                <a:cs typeface="Calibri"/>
              </a:rPr>
              <a:t>)</a:t>
            </a:r>
          </a:p>
          <a:p>
            <a:pPr algn="ctr"/>
            <a:endParaRPr lang="en-GB" sz="22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kg carbon (C) = 3.664 kg carbon dioxide (CO</a:t>
            </a:r>
            <a:r>
              <a:rPr lang="en-GB" sz="2200" baseline="-25000" dirty="0">
                <a:solidFill>
                  <a:srgbClr val="4C9BDB"/>
                </a:solidFill>
                <a:latin typeface="Calibri"/>
                <a:ea typeface="ＭＳ Ｐゴシック" charset="0"/>
                <a:cs typeface="Calibri"/>
              </a:rPr>
              <a:t>2</a:t>
            </a:r>
            <a:r>
              <a:rPr lang="en-GB" sz="2200" dirty="0">
                <a:solidFill>
                  <a:srgbClr val="4C9BDB"/>
                </a:solidFill>
                <a:latin typeface="Calibri"/>
                <a:ea typeface="ＭＳ Ｐゴシック" charset="0"/>
                <a:cs typeface="Calibri"/>
              </a:rPr>
              <a:t>)</a:t>
            </a:r>
          </a:p>
          <a:p>
            <a:pPr algn="ctr"/>
            <a:endParaRPr lang="en-GB" sz="22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a:t>
            </a:r>
            <a:r>
              <a:rPr lang="en-GB" sz="2200" dirty="0" err="1">
                <a:solidFill>
                  <a:srgbClr val="4C9BDB"/>
                </a:solidFill>
                <a:latin typeface="Calibri"/>
                <a:ea typeface="ＭＳ Ｐゴシック" charset="0"/>
                <a:cs typeface="Calibri"/>
              </a:rPr>
              <a:t>GtC</a:t>
            </a:r>
            <a:r>
              <a:rPr lang="en-GB" sz="2200" dirty="0">
                <a:solidFill>
                  <a:srgbClr val="4C9BDB"/>
                </a:solidFill>
                <a:latin typeface="Calibri"/>
                <a:ea typeface="ＭＳ Ｐゴシック" charset="0"/>
                <a:cs typeface="Calibri"/>
              </a:rPr>
              <a:t> = 3.664 billion tonnes CO</a:t>
            </a:r>
            <a:r>
              <a:rPr lang="en-GB" sz="2200" baseline="-25000" dirty="0">
                <a:solidFill>
                  <a:srgbClr val="4C9BDB"/>
                </a:solidFill>
                <a:latin typeface="Calibri"/>
                <a:ea typeface="ＭＳ Ｐゴシック" charset="0"/>
                <a:cs typeface="Calibri"/>
              </a:rPr>
              <a:t>2 </a:t>
            </a:r>
            <a:r>
              <a:rPr lang="en-GB" sz="2200" dirty="0">
                <a:solidFill>
                  <a:srgbClr val="4C9BDB"/>
                </a:solidFill>
                <a:latin typeface="Calibri"/>
                <a:ea typeface="ＭＳ Ｐゴシック" charset="0"/>
                <a:cs typeface="Calibri"/>
              </a:rPr>
              <a:t>= 3.664 GtCO</a:t>
            </a:r>
            <a:r>
              <a:rPr lang="en-GB" sz="2200" baseline="-25000" dirty="0">
                <a:solidFill>
                  <a:srgbClr val="4C9BDB"/>
                </a:solidFill>
                <a:latin typeface="Calibri"/>
                <a:ea typeface="ＭＳ Ｐゴシック" charset="0"/>
                <a:cs typeface="Calibri"/>
              </a:rPr>
              <a:t>2</a:t>
            </a:r>
          </a:p>
          <a:p>
            <a:pPr algn="ctr"/>
            <a:endParaRPr lang="en-GB" sz="2200" dirty="0">
              <a:solidFill>
                <a:srgbClr val="4C9BDB"/>
              </a:solidFill>
              <a:latin typeface="Calibri"/>
              <a:ea typeface="ＭＳ Ｐゴシック" charset="0"/>
              <a:cs typeface="Calibri"/>
            </a:endParaRPr>
          </a:p>
          <a:p>
            <a:pPr algn="ctr"/>
            <a:r>
              <a:rPr lang="en-US" sz="1100" dirty="0">
                <a:solidFill>
                  <a:srgbClr val="4C9BDB"/>
                </a:solidFill>
                <a:ea typeface="ＭＳ Ｐゴシック" charset="0"/>
                <a:cs typeface="Calibri"/>
              </a:rPr>
              <a:t>(Figures in units of </a:t>
            </a:r>
            <a:r>
              <a:rPr lang="en-US" sz="1100" dirty="0" err="1">
                <a:solidFill>
                  <a:srgbClr val="4C9BDB"/>
                </a:solidFill>
                <a:ea typeface="ＭＳ Ｐゴシック" charset="0"/>
                <a:cs typeface="Calibri"/>
              </a:rPr>
              <a:t>GtC</a:t>
            </a:r>
            <a:r>
              <a:rPr lang="en-US" sz="1100" dirty="0">
                <a:solidFill>
                  <a:srgbClr val="4C9BDB"/>
                </a:solidFill>
                <a:ea typeface="ＭＳ Ｐゴシック" charset="0"/>
                <a:cs typeface="Calibri"/>
              </a:rPr>
              <a:t> and GtCO</a:t>
            </a:r>
            <a:r>
              <a:rPr lang="en-US" sz="1100" baseline="-25000" dirty="0">
                <a:solidFill>
                  <a:srgbClr val="4C9BDB"/>
                </a:solidFill>
                <a:ea typeface="ＭＳ Ｐゴシック" charset="0"/>
                <a:cs typeface="Calibri"/>
              </a:rPr>
              <a:t>2</a:t>
            </a:r>
            <a:r>
              <a:rPr lang="en-US" sz="1100" dirty="0">
                <a:solidFill>
                  <a:srgbClr val="4C9BDB"/>
                </a:solidFill>
                <a:ea typeface="ＭＳ Ｐゴシック" charset="0"/>
                <a:cs typeface="Calibri"/>
              </a:rPr>
              <a:t> are available from </a:t>
            </a:r>
            <a:r>
              <a:rPr lang="en-US" sz="1100" dirty="0">
                <a:solidFill>
                  <a:srgbClr val="4C9BDB"/>
                </a:solidFill>
                <a:ea typeface="ＭＳ Ｐゴシック" charset="0"/>
                <a:cs typeface="Calibri"/>
                <a:hlinkClick r:id="rId3"/>
              </a:rPr>
              <a:t>http://globalcarbonbudget.org/carbonbudget</a:t>
            </a:r>
            <a:r>
              <a:rPr lang="en-US" sz="1100" dirty="0">
                <a:solidFill>
                  <a:srgbClr val="4C9BDB"/>
                </a:solidFill>
                <a:ea typeface="ＭＳ Ｐゴシック" charset="0"/>
                <a:cs typeface="Calibri"/>
              </a:rPr>
              <a:t>) </a:t>
            </a:r>
          </a:p>
          <a:p>
            <a:pPr algn="ctr"/>
            <a:endParaRPr lang="en-US" sz="1100" dirty="0">
              <a:solidFill>
                <a:srgbClr val="4C9BDB"/>
              </a:solidFill>
              <a:ea typeface="ＭＳ Ｐゴシック" charset="0"/>
              <a:cs typeface="Calibri"/>
            </a:endParaRPr>
          </a:p>
          <a:p>
            <a:pPr algn="ctr"/>
            <a:r>
              <a:rPr lang="en-US" sz="1100" dirty="0">
                <a:solidFill>
                  <a:srgbClr val="4C9BDB"/>
                </a:solidFill>
                <a:ea typeface="ＭＳ Ｐゴシック" charset="0"/>
                <a:cs typeface="Calibri"/>
              </a:rPr>
              <a:t>Most figures in this presentation are available for download as PDF or PNG</a:t>
            </a:r>
            <a:br>
              <a:rPr lang="en-US" sz="1100" dirty="0">
                <a:solidFill>
                  <a:srgbClr val="4C9BDB"/>
                </a:solidFill>
                <a:ea typeface="ＭＳ Ｐゴシック" charset="0"/>
                <a:cs typeface="Calibri"/>
              </a:rPr>
            </a:br>
            <a:r>
              <a:rPr lang="en-US" sz="1100" dirty="0">
                <a:solidFill>
                  <a:srgbClr val="4C9BDB"/>
                </a:solidFill>
                <a:ea typeface="ＭＳ Ｐゴシック" charset="0"/>
                <a:cs typeface="Calibri"/>
              </a:rPr>
              <a:t>from </a:t>
            </a:r>
            <a:r>
              <a:rPr lang="en-US" sz="1100" dirty="0">
                <a:solidFill>
                  <a:srgbClr val="4C9BDB"/>
                </a:solidFill>
                <a:ea typeface="ＭＳ Ｐゴシック" charset="0"/>
                <a:cs typeface="Calibri"/>
                <a:hlinkClick r:id="rId4"/>
              </a:rPr>
              <a:t>tinyurl.com/GCB17figs</a:t>
            </a:r>
            <a:r>
              <a:rPr lang="en-US" sz="1100" dirty="0">
                <a:solidFill>
                  <a:srgbClr val="4C9BDB"/>
                </a:solidFill>
                <a:ea typeface="ＭＳ Ｐゴシック" charset="0"/>
                <a:cs typeface="Calibri"/>
              </a:rPr>
              <a:t> along with the data required to produce them.</a:t>
            </a:r>
          </a:p>
          <a:p>
            <a:pPr algn="ctr"/>
            <a:endParaRPr lang="en-GB" sz="1600" dirty="0">
              <a:solidFill>
                <a:srgbClr val="4C9BDB"/>
              </a:solidFill>
              <a:latin typeface="Calibri"/>
              <a:ea typeface="ＭＳ Ｐゴシック" charset="0"/>
              <a:cs typeface="Calibri"/>
            </a:endParaRPr>
          </a:p>
          <a:p>
            <a:pPr algn="ctr"/>
            <a:r>
              <a:rPr lang="en-GB" sz="2800" dirty="0">
                <a:solidFill>
                  <a:srgbClr val="4C9BDB"/>
                </a:solidFill>
                <a:latin typeface="Calibri"/>
                <a:ea typeface="ＭＳ Ｐゴシック" charset="0"/>
                <a:cs typeface="Calibri"/>
              </a:rPr>
              <a:t>Disclaimer</a:t>
            </a:r>
          </a:p>
          <a:p>
            <a:pPr algn="ctr"/>
            <a:r>
              <a:rPr lang="en-GB" sz="1600" dirty="0">
                <a:solidFill>
                  <a:srgbClr val="4C9BDB"/>
                </a:solidFill>
                <a:latin typeface="Calibri"/>
                <a:ea typeface="ＭＳ Ｐゴシック" charset="0"/>
                <a:cs typeface="Calibri"/>
              </a:rPr>
              <a:t>The Global Carbon Budget and the information presented here are intended for those interested in learning about the carbon cycle, and how human activities are changing it. The information contained herein is provided as a public service, with the understanding that the Global Carbon Project team make no warranties, either expressed or implied, concerning the accuracy, completeness, reliability, or suitability of the information.</a:t>
            </a:r>
            <a:endParaRPr lang="nb-NO" sz="1600" dirty="0">
              <a:solidFill>
                <a:srgbClr val="4C9BDB"/>
              </a:solidFill>
              <a:latin typeface="Calibri"/>
              <a:ea typeface="ＭＳ Ｐゴシック" charset="0"/>
              <a:cs typeface="Calibri"/>
            </a:endParaRPr>
          </a:p>
        </p:txBody>
      </p:sp>
    </p:spTree>
    <p:extLst>
      <p:ext uri="{BB962C8B-B14F-4D97-AF65-F5344CB8AC3E}">
        <p14:creationId xmlns:p14="http://schemas.microsoft.com/office/powerpoint/2010/main" val="3405352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License </a:t>
            </a:r>
          </a:p>
        </p:txBody>
      </p:sp>
      <p:sp>
        <p:nvSpPr>
          <p:cNvPr id="6" name="Rectangle 5"/>
          <p:cNvSpPr/>
          <p:nvPr/>
        </p:nvSpPr>
        <p:spPr>
          <a:xfrm>
            <a:off x="165618" y="2291079"/>
            <a:ext cx="8885970" cy="3170099"/>
          </a:xfrm>
          <a:prstGeom prst="rect">
            <a:avLst/>
          </a:prstGeom>
        </p:spPr>
        <p:txBody>
          <a:bodyPr wrap="square">
            <a:spAutoFit/>
          </a:bodyPr>
          <a:lstStyle/>
          <a:p>
            <a:pPr algn="ctr"/>
            <a:r>
              <a:rPr lang="en-US" sz="1000" dirty="0">
                <a:solidFill>
                  <a:srgbClr val="4C9BDB"/>
                </a:solidFill>
              </a:rPr>
              <a:t>Attribution 4.0 International (CC BY 4.0)</a:t>
            </a:r>
          </a:p>
          <a:p>
            <a:pPr algn="ctr"/>
            <a:endParaRPr lang="en-US" sz="1000" dirty="0">
              <a:solidFill>
                <a:srgbClr val="4C9BDB"/>
              </a:solidFill>
            </a:endParaRPr>
          </a:p>
          <a:p>
            <a:pPr algn="ctr"/>
            <a:r>
              <a:rPr lang="en-US" sz="1000" dirty="0">
                <a:solidFill>
                  <a:srgbClr val="4C9BDB"/>
                </a:solidFill>
              </a:rPr>
              <a:t>This deed highlights only some of the key features and terms of the actual license. It is not a license and has no legal value. You should carefully review all of the terms and conditions of the actual license before using the licensed material. This is a human-readable summary of (and not a substitute for) the </a:t>
            </a:r>
            <a:r>
              <a:rPr lang="en-US" sz="1000" dirty="0">
                <a:solidFill>
                  <a:srgbClr val="4C9BDB"/>
                </a:solidFill>
                <a:hlinkClick r:id="rId3"/>
              </a:rPr>
              <a:t>license.</a:t>
            </a:r>
            <a:endParaRPr lang="en-US" sz="1000" dirty="0">
              <a:solidFill>
                <a:srgbClr val="4C9BDB"/>
              </a:solidFill>
              <a:hlinkClick r:id="rId4"/>
            </a:endParaRPr>
          </a:p>
          <a:p>
            <a:pPr algn="ctr"/>
            <a:endParaRPr lang="en-US" sz="1000" dirty="0">
              <a:solidFill>
                <a:srgbClr val="4C9BDB"/>
              </a:solidFill>
            </a:endParaRPr>
          </a:p>
          <a:p>
            <a:pPr algn="ctr"/>
            <a:r>
              <a:rPr lang="en-US" sz="1000" dirty="0">
                <a:solidFill>
                  <a:srgbClr val="4C9BDB"/>
                </a:solidFill>
              </a:rPr>
              <a:t>You are free to:</a:t>
            </a:r>
          </a:p>
          <a:p>
            <a:pPr algn="ctr"/>
            <a:r>
              <a:rPr lang="en-US" sz="1000" b="1" dirty="0">
                <a:solidFill>
                  <a:srgbClr val="4C9BDB"/>
                </a:solidFill>
              </a:rPr>
              <a:t>Share</a:t>
            </a:r>
            <a:r>
              <a:rPr lang="en-US" sz="1000" dirty="0">
                <a:solidFill>
                  <a:srgbClr val="4C9BDB"/>
                </a:solidFill>
              </a:rPr>
              <a:t> — copy and redistribute the material in any medium or format</a:t>
            </a:r>
          </a:p>
          <a:p>
            <a:pPr algn="ctr"/>
            <a:r>
              <a:rPr lang="en-US" sz="1000" b="1" dirty="0">
                <a:solidFill>
                  <a:srgbClr val="4C9BDB"/>
                </a:solidFill>
              </a:rPr>
              <a:t>Adapt</a:t>
            </a:r>
            <a:r>
              <a:rPr lang="en-US" sz="1000" dirty="0">
                <a:solidFill>
                  <a:srgbClr val="4C9BDB"/>
                </a:solidFill>
              </a:rPr>
              <a:t> — remix, transform, and build upon the material</a:t>
            </a:r>
          </a:p>
          <a:p>
            <a:pPr algn="ctr"/>
            <a:endParaRPr lang="en-US" sz="1000" dirty="0">
              <a:solidFill>
                <a:srgbClr val="4C9BDB"/>
              </a:solidFill>
            </a:endParaRPr>
          </a:p>
          <a:p>
            <a:pPr algn="ctr"/>
            <a:r>
              <a:rPr lang="en-US" sz="1000" dirty="0">
                <a:solidFill>
                  <a:srgbClr val="4C9BDB"/>
                </a:solidFill>
              </a:rPr>
              <a:t>The licensor cannot revoke these freedoms as long as you follow the license terms.</a:t>
            </a:r>
          </a:p>
          <a:p>
            <a:pPr algn="ctr"/>
            <a:endParaRPr lang="en-US" sz="1000" dirty="0">
              <a:solidFill>
                <a:srgbClr val="4C9BDB"/>
              </a:solidFill>
            </a:endParaRPr>
          </a:p>
          <a:p>
            <a:pPr algn="ctr"/>
            <a:r>
              <a:rPr lang="en-US" sz="1000" dirty="0">
                <a:solidFill>
                  <a:srgbClr val="4C9BDB"/>
                </a:solidFill>
              </a:rPr>
              <a:t>Under the following terms:</a:t>
            </a:r>
          </a:p>
          <a:p>
            <a:pPr algn="ctr"/>
            <a:r>
              <a:rPr lang="en-US" sz="1000" b="1" dirty="0">
                <a:solidFill>
                  <a:srgbClr val="4C9BDB"/>
                </a:solidFill>
              </a:rPr>
              <a:t>Attribution</a:t>
            </a:r>
            <a:r>
              <a:rPr lang="en-US" sz="1000" dirty="0">
                <a:solidFill>
                  <a:srgbClr val="4C9BDB"/>
                </a:solidFill>
              </a:rPr>
              <a:t> — You must give appropriate credit, provide a link to the license, and indicate if changes were made. You may do so in any reasonable manner, but not in any way that suggests the licensor endorses you or your use.  </a:t>
            </a:r>
          </a:p>
          <a:p>
            <a:pPr algn="ctr"/>
            <a:r>
              <a:rPr lang="en-US" sz="1000" dirty="0">
                <a:solidFill>
                  <a:srgbClr val="4C9BDB"/>
                </a:solidFill>
              </a:rPr>
              <a:t> </a:t>
            </a:r>
          </a:p>
          <a:p>
            <a:pPr algn="ctr"/>
            <a:r>
              <a:rPr lang="en-US" sz="1000" b="1" dirty="0">
                <a:solidFill>
                  <a:srgbClr val="4C9BDB"/>
                </a:solidFill>
              </a:rPr>
              <a:t>No additional restrictions </a:t>
            </a:r>
            <a:r>
              <a:rPr lang="en-US" sz="1000" dirty="0">
                <a:solidFill>
                  <a:srgbClr val="4C9BDB"/>
                </a:solidFill>
              </a:rPr>
              <a:t>— You may not apply legal terms or technological measures that legally restrict others from doing anything the license permits.</a:t>
            </a:r>
          </a:p>
          <a:p>
            <a:pPr algn="ctr"/>
            <a:endParaRPr lang="en-US" sz="1000" dirty="0">
              <a:solidFill>
                <a:srgbClr val="4C9BDB"/>
              </a:solidFill>
            </a:endParaRPr>
          </a:p>
          <a:p>
            <a:pPr algn="ctr"/>
            <a:r>
              <a:rPr lang="en-US" sz="1000" dirty="0">
                <a:solidFill>
                  <a:srgbClr val="4C9BDB"/>
                </a:solidFill>
              </a:rPr>
              <a:t>You do not have to comply with the license for elements of the material in the public domain or where your use is permitted by an applicable exception or limitation.</a:t>
            </a:r>
          </a:p>
          <a:p>
            <a:pPr algn="ctr"/>
            <a:r>
              <a:rPr lang="en-US" sz="1000" dirty="0">
                <a:solidFill>
                  <a:srgbClr val="4C9BDB"/>
                </a:solidFill>
              </a:rPr>
              <a:t>No warranties are given. The license may not give you all of the permissions necessary for your intended use. For example, other rights such as publicity, privacy, or moral rights may limit how you use the material.</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764" y="935880"/>
            <a:ext cx="3808472" cy="1251355"/>
          </a:xfrm>
          <a:prstGeom prst="rect">
            <a:avLst/>
          </a:prstGeom>
        </p:spPr>
      </p:pic>
    </p:spTree>
    <p:extLst>
      <p:ext uri="{BB962C8B-B14F-4D97-AF65-F5344CB8AC3E}">
        <p14:creationId xmlns:p14="http://schemas.microsoft.com/office/powerpoint/2010/main" val="225396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noProof="0" dirty="0">
                <a:ea typeface="ＭＳ Ｐゴシック" pitchFamily="34" charset="-128"/>
              </a:rPr>
              <a:t>Anthropogenic perturbation of the global carbon cycle</a:t>
            </a:r>
          </a:p>
        </p:txBody>
      </p:sp>
      <p:sp>
        <p:nvSpPr>
          <p:cNvPr id="3" name="Text Placeholder 2"/>
          <p:cNvSpPr>
            <a:spLocks noGrp="1"/>
          </p:cNvSpPr>
          <p:nvPr>
            <p:ph type="body" sz="quarter" idx="10"/>
          </p:nvPr>
        </p:nvSpPr>
        <p:spPr/>
        <p:txBody>
          <a:bodyPr/>
          <a:lstStyle/>
          <a:p>
            <a:r>
              <a:rPr lang="en-GB" altLang="en-US" noProof="0" dirty="0">
                <a:ea typeface="ＭＳ Ｐゴシック" pitchFamily="34" charset="-128"/>
              </a:rPr>
              <a:t>Perturbation of the global carbon cycle caused by anthropogenic activities,</a:t>
            </a:r>
            <a:br>
              <a:rPr lang="en-GB" altLang="en-US" noProof="0" dirty="0">
                <a:ea typeface="ＭＳ Ｐゴシック" pitchFamily="34" charset="-128"/>
              </a:rPr>
            </a:br>
            <a:r>
              <a:rPr lang="en-GB" altLang="en-US" noProof="0" dirty="0">
                <a:ea typeface="ＭＳ Ｐゴシック" pitchFamily="34" charset="-128"/>
              </a:rPr>
              <a:t>averaged globally for the decade 2007–2016 (GtCO</a:t>
            </a:r>
            <a:r>
              <a:rPr lang="en-GB" altLang="en-US" baseline="-25000" noProof="0" dirty="0">
                <a:ea typeface="ＭＳ Ｐゴシック" pitchFamily="34" charset="-128"/>
              </a:rPr>
              <a:t>2</a:t>
            </a:r>
            <a:r>
              <a:rPr lang="en-GB" altLang="en-US" noProof="0" dirty="0">
                <a:ea typeface="ＭＳ Ｐゴシック" pitchFamily="34" charset="-128"/>
              </a:rPr>
              <a:t>/</a:t>
            </a:r>
            <a:r>
              <a:rPr lang="en-GB" altLang="en-US" noProof="0" dirty="0" err="1">
                <a:ea typeface="ＭＳ Ｐゴシック" pitchFamily="34" charset="-128"/>
              </a:rPr>
              <a:t>yr</a:t>
            </a:r>
            <a:r>
              <a:rPr lang="en-GB" altLang="en-US" noProof="0" dirty="0">
                <a:ea typeface="ＭＳ Ｐゴシック" pitchFamily="34" charset="-128"/>
              </a:rPr>
              <a:t>)</a:t>
            </a:r>
          </a:p>
        </p:txBody>
      </p:sp>
      <p:sp>
        <p:nvSpPr>
          <p:cNvPr id="24580" name="Text Placeholder 4"/>
          <p:cNvSpPr>
            <a:spLocks noGrp="1"/>
          </p:cNvSpPr>
          <p:nvPr>
            <p:ph type="body" sz="quarter" idx="12"/>
          </p:nvPr>
        </p:nvSpPr>
        <p:spPr/>
        <p:txBody>
          <a:bodyPr>
            <a:normAutofit/>
          </a:bodyPr>
          <a:lstStyle/>
          <a:p>
            <a:pPr>
              <a:spcBef>
                <a:spcPts val="0"/>
              </a:spcBef>
            </a:pPr>
            <a:r>
              <a:rPr lang="en-GB" altLang="en-US" dirty="0">
                <a:ea typeface="ＭＳ Ｐゴシック" pitchFamily="34" charset="-128"/>
              </a:rPr>
              <a:t>The budget imbalance is the difference between the estimated emissions and sinks. </a:t>
            </a:r>
            <a:br>
              <a:rPr lang="en-GB" altLang="en-US"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NOAA-ESRL</a:t>
            </a:r>
            <a:r>
              <a:rPr lang="en-GB" altLang="en-US" noProof="0" dirty="0">
                <a:ea typeface="ＭＳ Ｐゴシック" pitchFamily="34" charset="-128"/>
              </a:rPr>
              <a:t>; </a:t>
            </a:r>
            <a:r>
              <a:rPr lang="en-GB" altLang="en-US" dirty="0">
                <a:ea typeface="ＭＳ Ｐゴシック" pitchFamily="34" charset="-128"/>
                <a:hlinkClick r:id="rId5"/>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2017</a:t>
            </a:r>
            <a:endParaRPr lang="en-GB" altLang="en-US" noProof="0" dirty="0">
              <a:ea typeface="ＭＳ Ｐゴシック" pitchFamily="34" charset="-128"/>
            </a:endParaRPr>
          </a:p>
        </p:txBody>
      </p:sp>
      <p:pic>
        <p:nvPicPr>
          <p:cNvPr id="4" name="Picture Placeholder 3"/>
          <p:cNvPicPr>
            <a:picLocks noGrp="1" noChangeAspect="1"/>
          </p:cNvPicPr>
          <p:nvPr>
            <p:ph type="pic" sz="quarter" idx="11"/>
          </p:nvPr>
        </p:nvPicPr>
        <p:blipFill>
          <a:blip r:embed="rId7"/>
          <a:stretch>
            <a:fillRect/>
          </a:stretch>
        </p:blipFill>
        <p:spPr>
          <a:xfrm>
            <a:off x="2091482" y="1563863"/>
            <a:ext cx="4977427" cy="4673572"/>
          </a:xfrm>
        </p:spPr>
      </p:pic>
    </p:spTree>
    <p:extLst>
      <p:ext uri="{BB962C8B-B14F-4D97-AF65-F5344CB8AC3E}">
        <p14:creationId xmlns:p14="http://schemas.microsoft.com/office/powerpoint/2010/main" val="47453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081391"/>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altLang="en-US" b="1" dirty="0">
              <a:latin typeface="Arial Narrow"/>
              <a:ea typeface="ＭＳ Ｐゴシック" pitchFamily="34" charset="-128"/>
              <a:cs typeface="Arial Narrow"/>
            </a:endParaRPr>
          </a:p>
        </p:txBody>
      </p:sp>
      <p:sp>
        <p:nvSpPr>
          <p:cNvPr id="4" name="Title 3"/>
          <p:cNvSpPr>
            <a:spLocks noGrp="1"/>
          </p:cNvSpPr>
          <p:nvPr>
            <p:ph type="title"/>
          </p:nvPr>
        </p:nvSpPr>
        <p:spPr/>
        <p:txBody>
          <a:bodyPr>
            <a:normAutofit/>
          </a:bodyPr>
          <a:lstStyle/>
          <a:p>
            <a:r>
              <a:rPr lang="en-GB" altLang="en-US" noProof="0" dirty="0">
                <a:ea typeface="ＭＳ Ｐゴシック" pitchFamily="34" charset="-128"/>
              </a:rPr>
              <a:t>Fossil Fuel and Industry Emissions</a:t>
            </a:r>
            <a:endParaRPr lang="en-GB" noProof="0" dirty="0"/>
          </a:p>
        </p:txBody>
      </p:sp>
    </p:spTree>
    <p:extLst>
      <p:ext uri="{BB962C8B-B14F-4D97-AF65-F5344CB8AC3E}">
        <p14:creationId xmlns:p14="http://schemas.microsoft.com/office/powerpoint/2010/main" val="75132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1" y="1440008"/>
            <a:ext cx="7011031" cy="4679998"/>
          </a:xfrm>
        </p:spPr>
      </p:pic>
      <p:sp>
        <p:nvSpPr>
          <p:cNvPr id="4" name="Text Placeholder 3"/>
          <p:cNvSpPr>
            <a:spLocks noGrp="1"/>
          </p:cNvSpPr>
          <p:nvPr>
            <p:ph type="body" sz="quarter" idx="10"/>
          </p:nvPr>
        </p:nvSpPr>
        <p:spPr/>
        <p:txBody>
          <a:bodyPr>
            <a:normAutofit/>
          </a:bodyPr>
          <a:lstStyle/>
          <a:p>
            <a:pPr>
              <a:lnSpc>
                <a:spcPct val="90000"/>
              </a:lnSpc>
            </a:pPr>
            <a:r>
              <a:rPr lang="en-GB" altLang="en-US" noProof="0" dirty="0">
                <a:ea typeface="ＭＳ Ｐゴシック" pitchFamily="34" charset="-128"/>
              </a:rPr>
              <a:t>Global emissions from fossil fuel and industry: 36.2 </a:t>
            </a:r>
            <a:r>
              <a:rPr lang="en-GB" dirty="0"/>
              <a:t>±</a:t>
            </a:r>
            <a:r>
              <a:rPr lang="en-GB" altLang="en-US" noProof="0" dirty="0">
                <a:ea typeface="ＭＳ Ｐゴシック" pitchFamily="34" charset="-128"/>
              </a:rPr>
              <a:t> 2 GtCO</a:t>
            </a:r>
            <a:r>
              <a:rPr lang="en-GB" altLang="en-US" baseline="-25000" noProof="0" dirty="0">
                <a:ea typeface="ＭＳ Ｐゴシック" pitchFamily="34" charset="-128"/>
              </a:rPr>
              <a:t>2</a:t>
            </a:r>
            <a:r>
              <a:rPr lang="en-GB" altLang="en-US" noProof="0" dirty="0">
                <a:ea typeface="ＭＳ Ｐゴシック" pitchFamily="34" charset="-128"/>
              </a:rPr>
              <a:t> in 2016, 62% over 1990 </a:t>
            </a:r>
          </a:p>
          <a:p>
            <a:pPr>
              <a:lnSpc>
                <a:spcPct val="90000"/>
              </a:lnSpc>
            </a:pPr>
            <a:r>
              <a:rPr lang="en-GB" altLang="en-US" noProof="0" dirty="0">
                <a:ea typeface="ＭＳ Ｐゴシック" pitchFamily="34" charset="-128"/>
              </a:rPr>
              <a:t>Projection for 2017: 36.8 </a:t>
            </a:r>
            <a:r>
              <a:rPr lang="en-GB" dirty="0"/>
              <a:t>±</a:t>
            </a:r>
            <a:r>
              <a:rPr lang="en-GB" altLang="en-US" noProof="0" dirty="0">
                <a:ea typeface="ＭＳ Ｐゴシック" pitchFamily="34" charset="-128"/>
              </a:rPr>
              <a:t> 2 GtCO</a:t>
            </a:r>
            <a:r>
              <a:rPr lang="en-GB" altLang="en-US" baseline="-25000" noProof="0" dirty="0">
                <a:ea typeface="ＭＳ Ｐゴシック" pitchFamily="34" charset="-128"/>
              </a:rPr>
              <a:t>2</a:t>
            </a:r>
            <a:r>
              <a:rPr lang="en-GB" altLang="en-US" noProof="0" dirty="0">
                <a:ea typeface="ＭＳ Ｐゴシック" pitchFamily="34" charset="-128"/>
              </a:rPr>
              <a:t>, 2.0% higher than 2016</a:t>
            </a:r>
          </a:p>
        </p:txBody>
      </p:sp>
      <p:sp>
        <p:nvSpPr>
          <p:cNvPr id="7" name="Text Placeholder 6"/>
          <p:cNvSpPr>
            <a:spLocks noGrp="1"/>
          </p:cNvSpPr>
          <p:nvPr>
            <p:ph type="body" sz="quarter" idx="12"/>
          </p:nvPr>
        </p:nvSpPr>
        <p:spPr/>
        <p:txBody>
          <a:bodyPr>
            <a:normAutofit/>
          </a:bodyPr>
          <a:lstStyle/>
          <a:p>
            <a:r>
              <a:rPr lang="en-GB" altLang="en-US" noProof="0" dirty="0">
                <a:ea typeface="ＭＳ Ｐゴシック" pitchFamily="34" charset="-128"/>
              </a:rPr>
              <a:t>Estimates for 2015 and 2016 are preliminary. Growth rate is adjusted for the leap year in 2016.</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solidFill>
                  <a:srgbClr val="FF0000"/>
                </a:solidFill>
                <a:ea typeface="ＭＳ Ｐゴシック" pitchFamily="34" charset="-128"/>
                <a:hlinkClick r:id="rId4"/>
              </a:rPr>
              <a:t>CDIAC</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Le Quéré et al 2017</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2017</a:t>
            </a:r>
            <a:endParaRPr lang="en-GB" altLang="en-US" noProof="0" dirty="0">
              <a:ea typeface="ＭＳ Ｐゴシック" pitchFamily="34" charset="-128"/>
            </a:endParaRPr>
          </a:p>
        </p:txBody>
      </p:sp>
      <p:pic>
        <p:nvPicPr>
          <p:cNvPr id="10241"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8663" y="3209289"/>
            <a:ext cx="1662112" cy="1079500"/>
          </a:xfrm>
          <a:prstGeom prst="rect">
            <a:avLst/>
          </a:prstGeom>
          <a:noFill/>
          <a:ln w="19050">
            <a:solidFill>
              <a:srgbClr val="4C9BDB"/>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a:xfrm>
            <a:off x="1630582" y="1259076"/>
            <a:ext cx="107950" cy="107950"/>
          </a:xfrm>
          <a:prstGeom prst="ellipse">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sp>
        <p:nvSpPr>
          <p:cNvPr id="6" name="Title 5"/>
          <p:cNvSpPr>
            <a:spLocks noGrp="1"/>
          </p:cNvSpPr>
          <p:nvPr>
            <p:ph type="title"/>
          </p:nvPr>
        </p:nvSpPr>
        <p:spPr/>
        <p:txBody>
          <a:bodyPr/>
          <a:lstStyle/>
          <a:p>
            <a:r>
              <a:rPr lang="en-GB" noProof="0" dirty="0"/>
              <a:t>Emissions from fossil fuel use and industry</a:t>
            </a:r>
          </a:p>
        </p:txBody>
      </p:sp>
      <p:sp>
        <p:nvSpPr>
          <p:cNvPr id="10" name="Text Placeholder 3"/>
          <p:cNvSpPr txBox="1">
            <a:spLocks/>
          </p:cNvSpPr>
          <p:nvPr/>
        </p:nvSpPr>
        <p:spPr>
          <a:xfrm>
            <a:off x="6776244" y="4454645"/>
            <a:ext cx="2266950" cy="713170"/>
          </a:xfrm>
          <a:prstGeom prst="rect">
            <a:avLst/>
          </a:prstGeom>
        </p:spPr>
        <p:txBody>
          <a:bodyPr vert="horz" lIns="91440" tIns="45720" rIns="91440" bIns="45720" rtlCol="0" anchor="ctr">
            <a:noAutofit/>
          </a:bodyPr>
          <a:lstStyle>
            <a:lvl1pPr marL="0" indent="0" algn="ctr" defTabSz="457200" rtl="0" eaLnBrk="1" latinLnBrk="0" hangingPunct="1">
              <a:spcBef>
                <a:spcPct val="20000"/>
              </a:spcBef>
              <a:buFont typeface="Arial"/>
              <a:buNone/>
              <a:defRPr sz="1800" b="0" kern="1200">
                <a:solidFill>
                  <a:srgbClr val="4C9BDB"/>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GB" altLang="en-US" sz="1600" dirty="0">
                <a:ea typeface="ＭＳ Ｐゴシック" pitchFamily="34" charset="-128"/>
              </a:rPr>
              <a:t>Uncertainty is </a:t>
            </a:r>
            <a:r>
              <a:rPr lang="en-GB" sz="1600" dirty="0"/>
              <a:t>±5% for one standard deviation (IPCC “likely” range)</a:t>
            </a:r>
            <a:endParaRPr lang="en-GB" altLang="en-US" sz="1600" dirty="0">
              <a:ea typeface="ＭＳ Ｐゴシック" pitchFamily="34" charset="-128"/>
            </a:endParaRPr>
          </a:p>
        </p:txBody>
      </p:sp>
    </p:spTree>
    <p:extLst>
      <p:ext uri="{BB962C8B-B14F-4D97-AF65-F5344CB8AC3E}">
        <p14:creationId xmlns:p14="http://schemas.microsoft.com/office/powerpoint/2010/main" val="1894954524"/>
      </p:ext>
    </p:extLst>
  </p:cSld>
  <p:clrMapOvr>
    <a:masterClrMapping/>
  </p:clrMapOvr>
</p:sld>
</file>

<file path=ppt/theme/theme1.xml><?xml version="1.0" encoding="utf-8"?>
<a:theme xmlns:a="http://schemas.openxmlformats.org/drawingml/2006/main" name="GCP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3633</Words>
  <Application>Microsoft Office PowerPoint</Application>
  <PresentationFormat>Bildschirmpräsentation (4:3)</PresentationFormat>
  <Paragraphs>456</Paragraphs>
  <Slides>60</Slides>
  <Notes>57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60</vt:i4>
      </vt:variant>
    </vt:vector>
  </HeadingPairs>
  <TitlesOfParts>
    <vt:vector size="65" baseType="lpstr">
      <vt:lpstr>ＭＳ Ｐゴシック</vt:lpstr>
      <vt:lpstr>Arial</vt:lpstr>
      <vt:lpstr>Arial Narrow</vt:lpstr>
      <vt:lpstr>Calibri</vt:lpstr>
      <vt:lpstr>GCP slide</vt:lpstr>
      <vt:lpstr>Global Carbon Budget</vt:lpstr>
      <vt:lpstr>Acknowledgements</vt:lpstr>
      <vt:lpstr>Contributors 77 people | 57 organisations | 15 countries</vt:lpstr>
      <vt:lpstr>Publications</vt:lpstr>
      <vt:lpstr>Data Access and Additional Resources</vt:lpstr>
      <vt:lpstr>PowerPoint-Präsentation</vt:lpstr>
      <vt:lpstr>Anthropogenic perturbation of the global carbon cycle</vt:lpstr>
      <vt:lpstr>Fossil Fuel and Industry Emissions</vt:lpstr>
      <vt:lpstr>Emissions from fossil fuel use and industry</vt:lpstr>
      <vt:lpstr>Top emitters: fossil fuels and industry (absolute)</vt:lpstr>
      <vt:lpstr>Emissions Projections for 2017</vt:lpstr>
      <vt:lpstr>Top emitters: fossil fuels and industry (per capita)</vt:lpstr>
      <vt:lpstr>Top emitters: fossil fuels and industry (per dollar)</vt:lpstr>
      <vt:lpstr>Top emitters: fossil-fuel and industry (bar chart)</vt:lpstr>
      <vt:lpstr>Alternative rankings of countries</vt:lpstr>
      <vt:lpstr>Fossil fuel and industry emissions growth</vt:lpstr>
      <vt:lpstr>Breakdown of global emissions by country</vt:lpstr>
      <vt:lpstr>Historical cumulative emissions by country</vt:lpstr>
      <vt:lpstr>Historical cumulative emissions by continent</vt:lpstr>
      <vt:lpstr>Emissions from coal, oil, gas, cement</vt:lpstr>
      <vt:lpstr>Emissions by category</vt:lpstr>
      <vt:lpstr>Energy consumption by energy type</vt:lpstr>
      <vt:lpstr>Fossil fuel and cement emissions growth</vt:lpstr>
      <vt:lpstr>Carbon intensity of economic activity</vt:lpstr>
      <vt:lpstr>Emissions intensity per unit economic activity</vt:lpstr>
      <vt:lpstr>New generation of emissions scenarios</vt:lpstr>
      <vt:lpstr>New generation of emissions scenarios</vt:lpstr>
      <vt:lpstr>Pathways that avoid 2°C of warming</vt:lpstr>
      <vt:lpstr>CO2 emissions and economic activity</vt:lpstr>
      <vt:lpstr>Kaya decomposition</vt:lpstr>
      <vt:lpstr>Emissions per capita</vt:lpstr>
      <vt:lpstr>Key statistics</vt:lpstr>
      <vt:lpstr>Consumption-based Emissions</vt:lpstr>
      <vt:lpstr>Consumption-based emissions (carbon footprint)</vt:lpstr>
      <vt:lpstr>Consumption-based emissions (carbon footprint)</vt:lpstr>
      <vt:lpstr>Major flows from production to consumption</vt:lpstr>
      <vt:lpstr>Major flows from extraction to consumption</vt:lpstr>
      <vt:lpstr>Land-use Change Emissions</vt:lpstr>
      <vt:lpstr>Land-use change emissions</vt:lpstr>
      <vt:lpstr>Total global emissions</vt:lpstr>
      <vt:lpstr>Total global emissions by source</vt:lpstr>
      <vt:lpstr>Historical cumulative emissions by source</vt:lpstr>
      <vt:lpstr>Closing the Global Carbon Budget</vt:lpstr>
      <vt:lpstr>Fate of anthropogenic CO2 emissions (2007–2016)</vt:lpstr>
      <vt:lpstr>Global carbon budget</vt:lpstr>
      <vt:lpstr>Changes in the budget over time</vt:lpstr>
      <vt:lpstr>Atmospheric concentration</vt:lpstr>
      <vt:lpstr>Ocean sink</vt:lpstr>
      <vt:lpstr>Terrestrial sink</vt:lpstr>
      <vt:lpstr>Total land and ocean fluxes</vt:lpstr>
      <vt:lpstr>Remaining carbon budget imbalance</vt:lpstr>
      <vt:lpstr>Global carbon budget</vt:lpstr>
      <vt:lpstr>Atmospheric concentration</vt:lpstr>
      <vt:lpstr>Trends in CO2 emissions and concentrations</vt:lpstr>
      <vt:lpstr>Verification of a sustained change in CO2 emissions</vt:lpstr>
      <vt:lpstr>Seasonal variation of atmospheric CO2 concentration</vt:lpstr>
      <vt:lpstr>End notes</vt:lpstr>
      <vt:lpstr>Infographic</vt:lpstr>
      <vt:lpstr>Acknowledgements</vt:lpstr>
      <vt:lpstr>License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Carbon Budget 2017</dc:title>
  <dc:creator>Global Carbon Project</dc:creator>
  <cp:lastModifiedBy>Gerhard Hofmann</cp:lastModifiedBy>
  <cp:revision>1132</cp:revision>
  <cp:lastPrinted>2017-11-03T16:04:49Z</cp:lastPrinted>
  <dcterms:created xsi:type="dcterms:W3CDTF">2013-11-11T22:16:06Z</dcterms:created>
  <dcterms:modified xsi:type="dcterms:W3CDTF">2017-11-13T13:41:01Z</dcterms:modified>
</cp:coreProperties>
</file>